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Franklin Gothic" panose="020B0604020202020204" charset="0"/>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c6c5455b7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4c6c5455b7_1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c6c5455b7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4c6c5455b7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c6c5455b7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4c6c5455b7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c6c5455b7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4c6c5455b7_1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c6c5455b7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4c6c5455b7_1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youtube.com/watch?v=pN1g1WKt1uM&amp;feature=youtu.b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youtube.com/watch?v=YETECMmxIlU&amp;feature=youtu.b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www.youtube.com/watch?v=5jga7F4sSWQ&amp;feature=youtu.b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www.youtube.com/watch?v=-mWp5e8Cy-s&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drive.google.com/open?id=19HUGCeOrWYRco365Eh27ASCmH4xz6-nU" TargetMode="External"/><Relationship Id="rId5" Type="http://schemas.openxmlformats.org/officeDocument/2006/relationships/hyperlink" Target="https://www.youtube.com/channel/UC4p2ePpsUsqpsnCfHadGbcw" TargetMode="External"/><Relationship Id="rId4" Type="http://schemas.openxmlformats.org/officeDocument/2006/relationships/hyperlink" Target="https://drive.google.com/open?id=1X2PohxuNN7qVVVoxqYFWUmj-UJMx_QT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www.youtube.com/watch?v=inN__gcqll8&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17" y="0"/>
            <a:ext cx="9143981" cy="5143500"/>
          </a:xfrm>
          <a:prstGeom prst="rect">
            <a:avLst/>
          </a:prstGeom>
          <a:noFill/>
          <a:ln>
            <a:noFill/>
          </a:ln>
        </p:spPr>
      </p:pic>
      <p:sp>
        <p:nvSpPr>
          <p:cNvPr id="55" name="Google Shape;55;p13"/>
          <p:cNvSpPr txBox="1"/>
          <p:nvPr/>
        </p:nvSpPr>
        <p:spPr>
          <a:xfrm>
            <a:off x="364350" y="1387675"/>
            <a:ext cx="82833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b="1" i="0" u="none" strike="noStrike" cap="none">
                <a:solidFill>
                  <a:srgbClr val="EDE6E2"/>
                </a:solidFill>
                <a:latin typeface="Arial"/>
                <a:ea typeface="Arial"/>
                <a:cs typeface="Arial"/>
                <a:sym typeface="Arial"/>
              </a:rPr>
              <a:t>KOMANDAS "FUTURE KIDOS" PROJEKTS</a:t>
            </a:r>
            <a:endParaRPr sz="1800" b="0" i="0" u="none" strike="noStrike" cap="none">
              <a:solidFill>
                <a:srgbClr val="000000"/>
              </a:solidFill>
              <a:latin typeface="Franklin Gothic"/>
              <a:ea typeface="Franklin Gothic"/>
              <a:cs typeface="Franklin Gothic"/>
              <a:sym typeface="Franklin Gothic"/>
            </a:endParaRPr>
          </a:p>
        </p:txBody>
      </p:sp>
      <p:sp>
        <p:nvSpPr>
          <p:cNvPr id="56" name="Google Shape;56;p13"/>
          <p:cNvSpPr txBox="1"/>
          <p:nvPr/>
        </p:nvSpPr>
        <p:spPr>
          <a:xfrm>
            <a:off x="364350" y="1805600"/>
            <a:ext cx="5706000" cy="9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lv" sz="6000" b="1" i="0" u="none" strike="noStrike" cap="none">
                <a:solidFill>
                  <a:srgbClr val="FF4A3B"/>
                </a:solidFill>
                <a:latin typeface="Arial"/>
                <a:ea typeface="Arial"/>
                <a:cs typeface="Arial"/>
                <a:sym typeface="Arial"/>
              </a:rPr>
              <a:t>Autortiesības</a:t>
            </a:r>
            <a:endParaRPr sz="6000" b="0" i="0" u="none" strike="noStrike" cap="none">
              <a:solidFill>
                <a:srgbClr val="000000"/>
              </a:solidFill>
              <a:latin typeface="Arial"/>
              <a:ea typeface="Arial"/>
              <a:cs typeface="Arial"/>
              <a:sym typeface="Arial"/>
            </a:endParaRPr>
          </a:p>
        </p:txBody>
      </p:sp>
      <p:sp>
        <p:nvSpPr>
          <p:cNvPr id="57" name="Google Shape;57;p13"/>
          <p:cNvSpPr txBox="1"/>
          <p:nvPr/>
        </p:nvSpPr>
        <p:spPr>
          <a:xfrm>
            <a:off x="364350" y="3239700"/>
            <a:ext cx="3086100" cy="639300"/>
          </a:xfrm>
          <a:prstGeom prst="rect">
            <a:avLst/>
          </a:prstGeom>
          <a:noFill/>
          <a:ln>
            <a:noFill/>
          </a:ln>
        </p:spPr>
        <p:txBody>
          <a:bodyPr spcFirstLastPara="1" wrap="square" lIns="91425" tIns="91425" rIns="91425" bIns="91425" anchor="t" anchorCtr="0">
            <a:noAutofit/>
          </a:bodyPr>
          <a:lstStyle/>
          <a:p>
            <a:pPr marL="0" marR="0" lvl="0" indent="0" algn="l" rtl="0">
              <a:lnSpc>
                <a:spcPct val="130000"/>
              </a:lnSpc>
              <a:spcBef>
                <a:spcPts val="0"/>
              </a:spcBef>
              <a:spcAft>
                <a:spcPts val="0"/>
              </a:spcAft>
              <a:buClr>
                <a:schemeClr val="dk1"/>
              </a:buClr>
              <a:buSzPts val="1100"/>
              <a:buFont typeface="Arial"/>
              <a:buNone/>
            </a:pPr>
            <a:r>
              <a:rPr lang="lv" sz="1400" b="0" i="0" u="none" strike="noStrike" cap="none">
                <a:solidFill>
                  <a:srgbClr val="EDE6E2"/>
                </a:solidFill>
                <a:latin typeface="Arial"/>
                <a:ea typeface="Arial"/>
                <a:cs typeface="Arial"/>
                <a:sym typeface="Arial"/>
              </a:rPr>
              <a:t>Kārlis Gailums, Dagnija Dreika,</a:t>
            </a:r>
            <a:endParaRPr sz="1400" b="0" i="0" u="none" strike="noStrike" cap="none">
              <a:solidFill>
                <a:srgbClr val="EDE6E2"/>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1100"/>
              <a:buFont typeface="Arial"/>
              <a:buNone/>
            </a:pPr>
            <a:r>
              <a:rPr lang="lv" sz="1400" b="0" i="0" u="none" strike="noStrike" cap="none">
                <a:solidFill>
                  <a:srgbClr val="EDE6E2"/>
                </a:solidFill>
                <a:latin typeface="Arial"/>
                <a:ea typeface="Arial"/>
                <a:cs typeface="Arial"/>
                <a:sym typeface="Arial"/>
              </a:rPr>
              <a:t>Krista Kušnere un Jana Patašņika</a:t>
            </a:r>
            <a:endParaRPr sz="1400" b="0" i="0" u="none" strike="noStrike" cap="none">
              <a:solidFill>
                <a:srgbClr val="EDE6E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78" name="Google Shape;178;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79" name="Google Shape;179;p22"/>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80" name="Google Shape;180;p22">
            <a:hlinkClick r:id="rId4"/>
          </p:cNvPr>
          <p:cNvPicPr preferRelativeResize="0"/>
          <p:nvPr/>
        </p:nvPicPr>
        <p:blipFill>
          <a:blip r:embed="rId5">
            <a:alphaModFix/>
          </a:blip>
          <a:stretch>
            <a:fillRect/>
          </a:stretch>
        </p:blipFill>
        <p:spPr>
          <a:xfrm>
            <a:off x="795988" y="479775"/>
            <a:ext cx="7552018" cy="4247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1000"/>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86" name="Google Shape;18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87" name="Google Shape;187;p23"/>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88" name="Google Shape;188;p23">
            <a:hlinkClick r:id="rId4"/>
          </p:cNvPr>
          <p:cNvPicPr preferRelativeResize="0"/>
          <p:nvPr/>
        </p:nvPicPr>
        <p:blipFill>
          <a:blip r:embed="rId5">
            <a:alphaModFix/>
          </a:blip>
          <a:stretch>
            <a:fillRect/>
          </a:stretch>
        </p:blipFill>
        <p:spPr>
          <a:xfrm>
            <a:off x="795750" y="447600"/>
            <a:ext cx="7552502" cy="42482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1000"/>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94" name="Google Shape;194;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95" name="Google Shape;195;p24"/>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96" name="Google Shape;196;p24">
            <a:hlinkClick r:id="rId4"/>
          </p:cNvPr>
          <p:cNvPicPr preferRelativeResize="0"/>
          <p:nvPr/>
        </p:nvPicPr>
        <p:blipFill>
          <a:blip r:embed="rId5">
            <a:alphaModFix/>
          </a:blip>
          <a:stretch>
            <a:fillRect/>
          </a:stretch>
        </p:blipFill>
        <p:spPr>
          <a:xfrm>
            <a:off x="795988" y="447750"/>
            <a:ext cx="7552027" cy="4247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1000"/>
                                        <p:tgtEl>
                                          <p:spTgt spid="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02" name="Google Shape;202;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03" name="Google Shape;203;p25"/>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204" name="Google Shape;204;p25">
            <a:hlinkClick r:id="rId4"/>
          </p:cNvPr>
          <p:cNvPicPr preferRelativeResize="0"/>
          <p:nvPr/>
        </p:nvPicPr>
        <p:blipFill>
          <a:blip r:embed="rId5">
            <a:alphaModFix/>
          </a:blip>
          <a:stretch>
            <a:fillRect/>
          </a:stretch>
        </p:blipFill>
        <p:spPr>
          <a:xfrm>
            <a:off x="795988" y="447750"/>
            <a:ext cx="7552022" cy="4247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p:tgtEl>
                                          <p:spTgt spid="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10" name="Google Shape;210;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11" name="Google Shape;211;p26"/>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12" name="Google Shape;212;p26"/>
          <p:cNvSpPr txBox="1"/>
          <p:nvPr/>
        </p:nvSpPr>
        <p:spPr>
          <a:xfrm>
            <a:off x="-181250" y="2079627"/>
            <a:ext cx="7138200" cy="13752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lv" sz="6000" b="1" i="0" u="none" strike="noStrike" cap="none">
                <a:solidFill>
                  <a:srgbClr val="FF4A3B"/>
                </a:solidFill>
                <a:latin typeface="Arial"/>
                <a:ea typeface="Arial"/>
                <a:cs typeface="Arial"/>
                <a:sym typeface="Arial"/>
              </a:rPr>
              <a:t>DISKUSIJA</a:t>
            </a:r>
            <a:endParaRPr sz="6000" b="1" i="0" u="none" strike="noStrike" cap="none">
              <a:solidFill>
                <a:srgbClr val="000000"/>
              </a:solidFill>
              <a:latin typeface="Arial"/>
              <a:ea typeface="Arial"/>
              <a:cs typeface="Arial"/>
              <a:sym typeface="Arial"/>
            </a:endParaRPr>
          </a:p>
        </p:txBody>
      </p:sp>
      <p:pic>
        <p:nvPicPr>
          <p:cNvPr id="213" name="Google Shape;213;p26"/>
          <p:cNvPicPr preferRelativeResize="0"/>
          <p:nvPr/>
        </p:nvPicPr>
        <p:blipFill rotWithShape="1">
          <a:blip r:embed="rId4">
            <a:alphaModFix/>
          </a:blip>
          <a:srcRect/>
          <a:stretch/>
        </p:blipFill>
        <p:spPr>
          <a:xfrm>
            <a:off x="764275" y="339502"/>
            <a:ext cx="4876800" cy="1885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p:tgtEl>
                                          <p:spTgt spid="21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13"/>
                                        </p:tgtEl>
                                        <p:attrNameLst>
                                          <p:attrName>style.visibility</p:attrName>
                                        </p:attrNameLst>
                                      </p:cBhvr>
                                      <p:to>
                                        <p:strVal val="visible"/>
                                      </p:to>
                                    </p:set>
                                    <p:anim calcmode="lin" valueType="num">
                                      <p:cBhvr additive="base">
                                        <p:cTn id="11" dur="500"/>
                                        <p:tgtEl>
                                          <p:spTgt spid="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19" name="Google Shape;219;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20" name="Google Shape;220;p27"/>
          <p:cNvPicPr preferRelativeResize="0"/>
          <p:nvPr/>
        </p:nvPicPr>
        <p:blipFill rotWithShape="1">
          <a:blip r:embed="rId3">
            <a:alphaModFix/>
          </a:blip>
          <a:srcRect/>
          <a:stretch/>
        </p:blipFill>
        <p:spPr>
          <a:xfrm>
            <a:off x="0" y="13700"/>
            <a:ext cx="9144000" cy="5143500"/>
          </a:xfrm>
          <a:prstGeom prst="rect">
            <a:avLst/>
          </a:prstGeom>
          <a:noFill/>
          <a:ln>
            <a:noFill/>
          </a:ln>
        </p:spPr>
      </p:pic>
      <p:sp>
        <p:nvSpPr>
          <p:cNvPr id="221" name="Google Shape;221;p27"/>
          <p:cNvSpPr txBox="1"/>
          <p:nvPr/>
        </p:nvSpPr>
        <p:spPr>
          <a:xfrm>
            <a:off x="771675" y="13700"/>
            <a:ext cx="7375500" cy="13752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3600" b="1">
                <a:solidFill>
                  <a:srgbClr val="FF4A3B"/>
                </a:solidFill>
              </a:rPr>
              <a:t>Domukarte</a:t>
            </a:r>
            <a:endParaRPr sz="3600" b="1" i="0" u="none" strike="noStrike" cap="none">
              <a:solidFill>
                <a:srgbClr val="000000"/>
              </a:solidFill>
              <a:latin typeface="Arial"/>
              <a:ea typeface="Arial"/>
              <a:cs typeface="Arial"/>
              <a:sym typeface="Arial"/>
            </a:endParaRPr>
          </a:p>
        </p:txBody>
      </p:sp>
      <p:sp>
        <p:nvSpPr>
          <p:cNvPr id="222" name="Google Shape;222;p27"/>
          <p:cNvSpPr txBox="1"/>
          <p:nvPr/>
        </p:nvSpPr>
        <p:spPr>
          <a:xfrm>
            <a:off x="973125" y="1970950"/>
            <a:ext cx="7375500" cy="5103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2400" b="1" dirty="0">
                <a:solidFill>
                  <a:srgbClr val="FF4A3B"/>
                </a:solidFill>
              </a:rPr>
              <a:t>Kas notiks</a:t>
            </a:r>
            <a:endParaRPr sz="2400" b="1" dirty="0">
              <a:solidFill>
                <a:srgbClr val="FF4A3B"/>
              </a:solidFill>
            </a:endParaRPr>
          </a:p>
          <a:p>
            <a:pPr marL="0" marR="0" lvl="0" indent="0" algn="ctr" rtl="0">
              <a:lnSpc>
                <a:spcPct val="100000"/>
              </a:lnSpc>
              <a:spcBef>
                <a:spcPts val="0"/>
              </a:spcBef>
              <a:spcAft>
                <a:spcPts val="0"/>
              </a:spcAft>
              <a:buClr>
                <a:srgbClr val="000000"/>
              </a:buClr>
              <a:buSzPts val="4800"/>
              <a:buFont typeface="Arial"/>
              <a:buNone/>
            </a:pPr>
            <a:r>
              <a:rPr lang="lv" sz="2400" b="1" dirty="0">
                <a:solidFill>
                  <a:srgbClr val="FF4A3B"/>
                </a:solidFill>
              </a:rPr>
              <a:t>ja tiks pieķerts?</a:t>
            </a:r>
            <a:endParaRPr sz="2400" b="1" dirty="0">
              <a:solidFill>
                <a:srgbClr val="FF4A3B"/>
              </a:solidFill>
            </a:endParaRPr>
          </a:p>
        </p:txBody>
      </p:sp>
      <p:cxnSp>
        <p:nvCxnSpPr>
          <p:cNvPr id="223" name="Google Shape;223;p27"/>
          <p:cNvCxnSpPr/>
          <p:nvPr/>
        </p:nvCxnSpPr>
        <p:spPr>
          <a:xfrm flipH="1">
            <a:off x="1360375" y="2635375"/>
            <a:ext cx="2040900" cy="812400"/>
          </a:xfrm>
          <a:prstGeom prst="curvedConnector3">
            <a:avLst>
              <a:gd name="adj1" fmla="val 50000"/>
            </a:avLst>
          </a:prstGeom>
          <a:noFill/>
          <a:ln w="28575" cap="flat" cmpd="sng">
            <a:solidFill>
              <a:srgbClr val="FFFFFF"/>
            </a:solidFill>
            <a:prstDash val="solid"/>
            <a:round/>
            <a:headEnd type="none" w="med" len="med"/>
            <a:tailEnd type="none" w="med" len="med"/>
          </a:ln>
        </p:spPr>
      </p:cxnSp>
      <p:sp>
        <p:nvSpPr>
          <p:cNvPr id="224" name="Google Shape;224;p27"/>
          <p:cNvSpPr txBox="1"/>
          <p:nvPr/>
        </p:nvSpPr>
        <p:spPr>
          <a:xfrm>
            <a:off x="311700" y="3063300"/>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FFFF"/>
                </a:solidFill>
              </a:rPr>
              <a:t>Tiesas darbi</a:t>
            </a:r>
            <a:endParaRPr sz="1800" b="0" i="1" u="none" strike="noStrike" cap="none" dirty="0">
              <a:solidFill>
                <a:srgbClr val="FFFFFF"/>
              </a:solidFill>
              <a:latin typeface="Arial"/>
              <a:ea typeface="Arial"/>
              <a:cs typeface="Arial"/>
              <a:sym typeface="Arial"/>
            </a:endParaRPr>
          </a:p>
        </p:txBody>
      </p:sp>
      <p:cxnSp>
        <p:nvCxnSpPr>
          <p:cNvPr id="225" name="Google Shape;225;p27"/>
          <p:cNvCxnSpPr/>
          <p:nvPr/>
        </p:nvCxnSpPr>
        <p:spPr>
          <a:xfrm rot="10800000">
            <a:off x="1908675" y="1278950"/>
            <a:ext cx="1957500" cy="771600"/>
          </a:xfrm>
          <a:prstGeom prst="curvedConnector3">
            <a:avLst>
              <a:gd name="adj1" fmla="val 50000"/>
            </a:avLst>
          </a:prstGeom>
          <a:noFill/>
          <a:ln w="28575" cap="flat" cmpd="sng">
            <a:solidFill>
              <a:srgbClr val="FFFFFF"/>
            </a:solidFill>
            <a:prstDash val="solid"/>
            <a:round/>
            <a:headEnd type="none" w="med" len="med"/>
            <a:tailEnd type="none" w="med" len="med"/>
          </a:ln>
        </p:spPr>
      </p:cxnSp>
      <p:sp>
        <p:nvSpPr>
          <p:cNvPr id="226" name="Google Shape;226;p27"/>
          <p:cNvSpPr txBox="1"/>
          <p:nvPr/>
        </p:nvSpPr>
        <p:spPr>
          <a:xfrm>
            <a:off x="624925" y="608800"/>
            <a:ext cx="2205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lv" sz="1800" i="1" dirty="0">
                <a:solidFill>
                  <a:srgbClr val="FFFFFF"/>
                </a:solidFill>
              </a:rPr>
              <a:t>Pazudīs daudz</a:t>
            </a:r>
            <a:endParaRPr sz="1800" i="1" dirty="0">
              <a:solidFill>
                <a:srgbClr val="FFFFFF"/>
              </a:solidFill>
            </a:endParaRPr>
          </a:p>
          <a:p>
            <a:pPr marL="0" marR="0" lvl="0" indent="0" algn="ctr" rtl="0">
              <a:lnSpc>
                <a:spcPct val="100000"/>
              </a:lnSpc>
              <a:spcBef>
                <a:spcPts val="0"/>
              </a:spcBef>
              <a:spcAft>
                <a:spcPts val="0"/>
              </a:spcAft>
              <a:buClr>
                <a:srgbClr val="000000"/>
              </a:buClr>
              <a:buSzPts val="1800"/>
              <a:buFont typeface="Arial"/>
              <a:buNone/>
            </a:pPr>
            <a:r>
              <a:rPr lang="lv" sz="1800" i="1" dirty="0">
                <a:solidFill>
                  <a:srgbClr val="FFFFFF"/>
                </a:solidFill>
              </a:rPr>
              <a:t>profesiju iespējas</a:t>
            </a:r>
            <a:endParaRPr sz="1800" i="1" dirty="0">
              <a:solidFill>
                <a:srgbClr val="FFFFFF"/>
              </a:solidFill>
            </a:endParaRPr>
          </a:p>
        </p:txBody>
      </p:sp>
      <p:cxnSp>
        <p:nvCxnSpPr>
          <p:cNvPr id="227" name="Google Shape;227;p27"/>
          <p:cNvCxnSpPr/>
          <p:nvPr/>
        </p:nvCxnSpPr>
        <p:spPr>
          <a:xfrm rot="5400000" flipH="1">
            <a:off x="4397125" y="1271925"/>
            <a:ext cx="792900" cy="719400"/>
          </a:xfrm>
          <a:prstGeom prst="curvedConnector3">
            <a:avLst>
              <a:gd name="adj1" fmla="val 50000"/>
            </a:avLst>
          </a:prstGeom>
          <a:noFill/>
          <a:ln w="28575" cap="flat" cmpd="sng">
            <a:solidFill>
              <a:srgbClr val="FFFFFF"/>
            </a:solidFill>
            <a:prstDash val="solid"/>
            <a:round/>
            <a:headEnd type="none" w="med" len="med"/>
            <a:tailEnd type="none" w="med" len="med"/>
          </a:ln>
        </p:spPr>
      </p:cxnSp>
      <p:sp>
        <p:nvSpPr>
          <p:cNvPr id="228" name="Google Shape;228;p27"/>
          <p:cNvSpPr txBox="1"/>
          <p:nvPr/>
        </p:nvSpPr>
        <p:spPr>
          <a:xfrm>
            <a:off x="3887325" y="768000"/>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FFFF"/>
                </a:solidFill>
              </a:rPr>
              <a:t>Liels sods</a:t>
            </a:r>
            <a:endParaRPr sz="1800" b="0" i="1" u="none" strike="noStrike" cap="none" dirty="0">
              <a:solidFill>
                <a:srgbClr val="FFFFFF"/>
              </a:solidFill>
              <a:latin typeface="Arial"/>
              <a:ea typeface="Arial"/>
              <a:cs typeface="Arial"/>
              <a:sym typeface="Arial"/>
            </a:endParaRPr>
          </a:p>
        </p:txBody>
      </p:sp>
      <p:cxnSp>
        <p:nvCxnSpPr>
          <p:cNvPr id="229" name="Google Shape;229;p27"/>
          <p:cNvCxnSpPr/>
          <p:nvPr/>
        </p:nvCxnSpPr>
        <p:spPr>
          <a:xfrm rot="10800000" flipH="1">
            <a:off x="5652475" y="1722600"/>
            <a:ext cx="1923300" cy="528600"/>
          </a:xfrm>
          <a:prstGeom prst="curvedConnector3">
            <a:avLst>
              <a:gd name="adj1" fmla="val 50000"/>
            </a:avLst>
          </a:prstGeom>
          <a:noFill/>
          <a:ln w="28575" cap="flat" cmpd="sng">
            <a:solidFill>
              <a:srgbClr val="FFFFFF"/>
            </a:solidFill>
            <a:prstDash val="solid"/>
            <a:round/>
            <a:headEnd type="none" w="med" len="med"/>
            <a:tailEnd type="none" w="med" len="med"/>
          </a:ln>
        </p:spPr>
      </p:cxnSp>
      <p:sp>
        <p:nvSpPr>
          <p:cNvPr id="230" name="Google Shape;230;p27"/>
          <p:cNvSpPr txBox="1"/>
          <p:nvPr/>
        </p:nvSpPr>
        <p:spPr>
          <a:xfrm>
            <a:off x="6843600" y="1081338"/>
            <a:ext cx="23004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lv" sz="1800" i="1" dirty="0">
                <a:solidFill>
                  <a:srgbClr val="FFFFFF"/>
                </a:solidFill>
              </a:rPr>
              <a:t>Uzskaitījums</a:t>
            </a:r>
            <a:endParaRPr sz="1800" i="1" dirty="0">
              <a:solidFill>
                <a:srgbClr val="FFFFFF"/>
              </a:solidFill>
            </a:endParaRPr>
          </a:p>
          <a:p>
            <a:pPr marL="0" marR="0" lvl="0" indent="0" algn="ctr" rtl="0">
              <a:lnSpc>
                <a:spcPct val="100000"/>
              </a:lnSpc>
              <a:spcBef>
                <a:spcPts val="0"/>
              </a:spcBef>
              <a:spcAft>
                <a:spcPts val="0"/>
              </a:spcAft>
              <a:buClr>
                <a:srgbClr val="000000"/>
              </a:buClr>
              <a:buSzPts val="1800"/>
              <a:buFont typeface="Arial"/>
              <a:buNone/>
            </a:pPr>
            <a:r>
              <a:rPr lang="lv" sz="1800" i="1" dirty="0">
                <a:solidFill>
                  <a:srgbClr val="FFFFFF"/>
                </a:solidFill>
              </a:rPr>
              <a:t>policijas reģistrā</a:t>
            </a:r>
            <a:endParaRPr sz="1800" i="1" dirty="0">
              <a:solidFill>
                <a:srgbClr val="FFFFFF"/>
              </a:solidFill>
            </a:endParaRPr>
          </a:p>
        </p:txBody>
      </p:sp>
      <p:cxnSp>
        <p:nvCxnSpPr>
          <p:cNvPr id="231" name="Google Shape;231;p27"/>
          <p:cNvCxnSpPr/>
          <p:nvPr/>
        </p:nvCxnSpPr>
        <p:spPr>
          <a:xfrm>
            <a:off x="5476125" y="2673625"/>
            <a:ext cx="2461800" cy="817200"/>
          </a:xfrm>
          <a:prstGeom prst="curvedConnector3">
            <a:avLst>
              <a:gd name="adj1" fmla="val 50000"/>
            </a:avLst>
          </a:prstGeom>
          <a:noFill/>
          <a:ln w="28575" cap="flat" cmpd="sng">
            <a:solidFill>
              <a:srgbClr val="FFFFFF"/>
            </a:solidFill>
            <a:prstDash val="solid"/>
            <a:round/>
            <a:headEnd type="none" w="med" len="med"/>
            <a:tailEnd type="none" w="med" len="med"/>
          </a:ln>
        </p:spPr>
      </p:cxnSp>
      <p:sp>
        <p:nvSpPr>
          <p:cNvPr id="232" name="Google Shape;232;p27"/>
          <p:cNvSpPr txBox="1"/>
          <p:nvPr/>
        </p:nvSpPr>
        <p:spPr>
          <a:xfrm>
            <a:off x="6970950" y="3050038"/>
            <a:ext cx="23865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lv" sz="1800" i="1" dirty="0" smtClean="0">
                <a:solidFill>
                  <a:srgbClr val="FFFFFF"/>
                </a:solidFill>
              </a:rPr>
              <a:t>Tiks </a:t>
            </a:r>
            <a:r>
              <a:rPr lang="lv" sz="1800" i="1" dirty="0">
                <a:solidFill>
                  <a:srgbClr val="FFFFFF"/>
                </a:solidFill>
              </a:rPr>
              <a:t>uzskatīts</a:t>
            </a:r>
            <a:endParaRPr sz="1800" i="1" dirty="0">
              <a:solidFill>
                <a:srgbClr val="FFFFFF"/>
              </a:solidFill>
            </a:endParaRPr>
          </a:p>
          <a:p>
            <a:pPr marL="0" marR="0" lvl="0" indent="0" algn="ctr" rtl="0">
              <a:lnSpc>
                <a:spcPct val="100000"/>
              </a:lnSpc>
              <a:spcBef>
                <a:spcPts val="0"/>
              </a:spcBef>
              <a:spcAft>
                <a:spcPts val="0"/>
              </a:spcAft>
              <a:buClr>
                <a:srgbClr val="000000"/>
              </a:buClr>
              <a:buSzPts val="1800"/>
              <a:buFont typeface="Arial"/>
              <a:buNone/>
            </a:pPr>
            <a:r>
              <a:rPr lang="lv" sz="1800" i="1" dirty="0">
                <a:solidFill>
                  <a:srgbClr val="FFFFFF"/>
                </a:solidFill>
              </a:rPr>
              <a:t> par zagli</a:t>
            </a:r>
            <a:endParaRPr sz="1800" i="1" dirty="0">
              <a:solidFill>
                <a:srgbClr val="FFFFFF"/>
              </a:solidFill>
            </a:endParaRPr>
          </a:p>
        </p:txBody>
      </p:sp>
      <p:sp>
        <p:nvSpPr>
          <p:cNvPr id="233" name="Google Shape;233;p27"/>
          <p:cNvSpPr txBox="1"/>
          <p:nvPr/>
        </p:nvSpPr>
        <p:spPr>
          <a:xfrm>
            <a:off x="2258500" y="4208875"/>
            <a:ext cx="48885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lv" sz="1800" b="1" i="1" dirty="0">
                <a:solidFill>
                  <a:srgbClr val="FF4A3B"/>
                </a:solidFill>
              </a:rPr>
              <a:t>Tāpēc vispirms padomā pirms dari, jo sekas ir neizbēgamas!</a:t>
            </a:r>
            <a:endParaRPr sz="1800" b="1" i="1" dirty="0">
              <a:solidFill>
                <a:srgbClr val="FF4A3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additive="base">
                                        <p:cTn id="7" dur="500" fill="hold"/>
                                        <p:tgtEl>
                                          <p:spTgt spid="222"/>
                                        </p:tgtEl>
                                        <p:attrNameLst>
                                          <p:attrName>ppt_x</p:attrName>
                                        </p:attrNameLst>
                                      </p:cBhvr>
                                      <p:tavLst>
                                        <p:tav tm="0">
                                          <p:val>
                                            <p:strVal val="#ppt_x"/>
                                          </p:val>
                                        </p:tav>
                                        <p:tav tm="100000">
                                          <p:val>
                                            <p:strVal val="#ppt_x"/>
                                          </p:val>
                                        </p:tav>
                                      </p:tavLst>
                                    </p:anim>
                                    <p:anim calcmode="lin" valueType="num">
                                      <p:cBhvr additive="base">
                                        <p:cTn id="8" dur="500" fill="hold"/>
                                        <p:tgtEl>
                                          <p:spTgt spid="2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500"/>
                                        <p:tgtEl>
                                          <p:spTgt spid="227"/>
                                        </p:tgtEl>
                                      </p:cBhvr>
                                    </p:animEffect>
                                  </p:childTnLst>
                                </p:cTn>
                              </p:par>
                              <p:par>
                                <p:cTn id="13" presetID="10" presetClass="entr" presetSubtype="0" fill="hold" nodeType="with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par>
                                <p:cTn id="16" presetID="10" presetClass="entr" presetSubtype="0" fill="hold" nodeType="withEffect">
                                  <p:stCondLst>
                                    <p:cond delay="0"/>
                                  </p:stCondLst>
                                  <p:childTnLst>
                                    <p:set>
                                      <p:cBhvr>
                                        <p:cTn id="17" dur="1" fill="hold">
                                          <p:stCondLst>
                                            <p:cond delay="0"/>
                                          </p:stCondLst>
                                        </p:cTn>
                                        <p:tgtEl>
                                          <p:spTgt spid="223"/>
                                        </p:tgtEl>
                                        <p:attrNameLst>
                                          <p:attrName>style.visibility</p:attrName>
                                        </p:attrNameLst>
                                      </p:cBhvr>
                                      <p:to>
                                        <p:strVal val="visible"/>
                                      </p:to>
                                    </p:set>
                                    <p:animEffect transition="in" filter="fade">
                                      <p:cBhvr>
                                        <p:cTn id="18" dur="500"/>
                                        <p:tgtEl>
                                          <p:spTgt spid="223"/>
                                        </p:tgtEl>
                                      </p:cBhvr>
                                    </p:animEffect>
                                  </p:childTnLst>
                                </p:cTn>
                              </p:par>
                              <p:par>
                                <p:cTn id="19" presetID="10" presetClass="entr" presetSubtype="0" fill="hold" nodeType="withEffect">
                                  <p:stCondLst>
                                    <p:cond delay="0"/>
                                  </p:stCondLst>
                                  <p:childTnLst>
                                    <p:set>
                                      <p:cBhvr>
                                        <p:cTn id="20" dur="1" fill="hold">
                                          <p:stCondLst>
                                            <p:cond delay="0"/>
                                          </p:stCondLst>
                                        </p:cTn>
                                        <p:tgtEl>
                                          <p:spTgt spid="231"/>
                                        </p:tgtEl>
                                        <p:attrNameLst>
                                          <p:attrName>style.visibility</p:attrName>
                                        </p:attrNameLst>
                                      </p:cBhvr>
                                      <p:to>
                                        <p:strVal val="visible"/>
                                      </p:to>
                                    </p:set>
                                    <p:animEffect transition="in" filter="fade">
                                      <p:cBhvr>
                                        <p:cTn id="21" dur="500"/>
                                        <p:tgtEl>
                                          <p:spTgt spid="231"/>
                                        </p:tgtEl>
                                      </p:cBhvr>
                                    </p:animEffect>
                                  </p:childTnLst>
                                </p:cTn>
                              </p:par>
                              <p:par>
                                <p:cTn id="22" presetID="10" presetClass="entr" presetSubtype="0" fill="hold" nodeType="withEffect">
                                  <p:stCondLst>
                                    <p:cond delay="0"/>
                                  </p:stCondLst>
                                  <p:childTnLst>
                                    <p:set>
                                      <p:cBhvr>
                                        <p:cTn id="23" dur="1" fill="hold">
                                          <p:stCondLst>
                                            <p:cond delay="0"/>
                                          </p:stCondLst>
                                        </p:cTn>
                                        <p:tgtEl>
                                          <p:spTgt spid="229"/>
                                        </p:tgtEl>
                                        <p:attrNameLst>
                                          <p:attrName>style.visibility</p:attrName>
                                        </p:attrNameLst>
                                      </p:cBhvr>
                                      <p:to>
                                        <p:strVal val="visible"/>
                                      </p:to>
                                    </p:set>
                                    <p:animEffect transition="in" filter="fade">
                                      <p:cBhvr>
                                        <p:cTn id="24" dur="500"/>
                                        <p:tgtEl>
                                          <p:spTgt spid="22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fade">
                                      <p:cBhvr>
                                        <p:cTn id="28" dur="500"/>
                                        <p:tgtEl>
                                          <p:spTgt spid="2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2"/>
                                        </p:tgtEl>
                                        <p:attrNameLst>
                                          <p:attrName>style.visibility</p:attrName>
                                        </p:attrNameLst>
                                      </p:cBhvr>
                                      <p:to>
                                        <p:strVal val="visible"/>
                                      </p:to>
                                    </p:set>
                                    <p:animEffect transition="in" filter="fade">
                                      <p:cBhvr>
                                        <p:cTn id="31" dur="500"/>
                                        <p:tgtEl>
                                          <p:spTgt spid="2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4"/>
                                        </p:tgtEl>
                                        <p:attrNameLst>
                                          <p:attrName>style.visibility</p:attrName>
                                        </p:attrNameLst>
                                      </p:cBhvr>
                                      <p:to>
                                        <p:strVal val="visible"/>
                                      </p:to>
                                    </p:set>
                                    <p:animEffect transition="in" filter="fade">
                                      <p:cBhvr>
                                        <p:cTn id="34" dur="500"/>
                                        <p:tgtEl>
                                          <p:spTgt spid="2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6"/>
                                        </p:tgtEl>
                                        <p:attrNameLst>
                                          <p:attrName>style.visibility</p:attrName>
                                        </p:attrNameLst>
                                      </p:cBhvr>
                                      <p:to>
                                        <p:strVal val="visible"/>
                                      </p:to>
                                    </p:set>
                                    <p:animEffect transition="in" filter="fade">
                                      <p:cBhvr>
                                        <p:cTn id="37" dur="500"/>
                                        <p:tgtEl>
                                          <p:spTgt spid="2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8"/>
                                        </p:tgtEl>
                                        <p:attrNameLst>
                                          <p:attrName>style.visibility</p:attrName>
                                        </p:attrNameLst>
                                      </p:cBhvr>
                                      <p:to>
                                        <p:strVal val="visible"/>
                                      </p:to>
                                    </p:set>
                                    <p:animEffect transition="in" filter="fade">
                                      <p:cBhvr>
                                        <p:cTn id="40" dur="500"/>
                                        <p:tgtEl>
                                          <p:spTgt spid="228"/>
                                        </p:tgtEl>
                                      </p:cBhvr>
                                    </p:animEffect>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233"/>
                                        </p:tgtEl>
                                        <p:attrNameLst>
                                          <p:attrName>style.visibility</p:attrName>
                                        </p:attrNameLst>
                                      </p:cBhvr>
                                      <p:to>
                                        <p:strVal val="visible"/>
                                      </p:to>
                                    </p:set>
                                    <p:anim calcmode="lin" valueType="num">
                                      <p:cBhvr additive="base">
                                        <p:cTn id="44" dur="500" fill="hold"/>
                                        <p:tgtEl>
                                          <p:spTgt spid="233"/>
                                        </p:tgtEl>
                                        <p:attrNameLst>
                                          <p:attrName>ppt_x</p:attrName>
                                        </p:attrNameLst>
                                      </p:cBhvr>
                                      <p:tavLst>
                                        <p:tav tm="0">
                                          <p:val>
                                            <p:strVal val="#ppt_x"/>
                                          </p:val>
                                        </p:tav>
                                        <p:tav tm="100000">
                                          <p:val>
                                            <p:strVal val="#ppt_x"/>
                                          </p:val>
                                        </p:tav>
                                      </p:tavLst>
                                    </p:anim>
                                    <p:anim calcmode="lin" valueType="num">
                                      <p:cBhvr additive="base">
                                        <p:cTn id="45"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4" grpId="0"/>
      <p:bldP spid="226" grpId="0"/>
      <p:bldP spid="228" grpId="0"/>
      <p:bldP spid="230" grpId="0"/>
      <p:bldP spid="232" grpId="0"/>
      <p:bldP spid="2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39" name="Google Shape;239;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40" name="Google Shape;240;p2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41" name="Google Shape;241;p28"/>
          <p:cNvSpPr txBox="1"/>
          <p:nvPr/>
        </p:nvSpPr>
        <p:spPr>
          <a:xfrm>
            <a:off x="1002900" y="130150"/>
            <a:ext cx="7138200" cy="13752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4800" b="1" dirty="0">
                <a:solidFill>
                  <a:srgbClr val="FF4A3B"/>
                </a:solidFill>
              </a:rPr>
              <a:t>Ieteikumi</a:t>
            </a:r>
            <a:endParaRPr sz="4800" b="1" i="0" u="none" strike="noStrike" cap="none" dirty="0">
              <a:solidFill>
                <a:srgbClr val="000000"/>
              </a:solidFill>
              <a:latin typeface="Arial"/>
              <a:ea typeface="Arial"/>
              <a:cs typeface="Arial"/>
              <a:sym typeface="Arial"/>
            </a:endParaRPr>
          </a:p>
        </p:txBody>
      </p:sp>
      <p:sp>
        <p:nvSpPr>
          <p:cNvPr id="242" name="Google Shape;242;p28"/>
          <p:cNvSpPr txBox="1"/>
          <p:nvPr/>
        </p:nvSpPr>
        <p:spPr>
          <a:xfrm>
            <a:off x="2011275" y="1090950"/>
            <a:ext cx="52992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dirty="0">
                <a:solidFill>
                  <a:schemeClr val="lt1"/>
                </a:solidFill>
              </a:rPr>
              <a:t>Labāk savai dzīvei izdomā jaunus dejas soļus, nekā izmanto cita deju, nedzīvo savu dzīvi tik vienkrāsaini.</a:t>
            </a:r>
            <a:endParaRPr sz="1600" b="0" i="0" u="none" strike="noStrike" cap="none" dirty="0">
              <a:solidFill>
                <a:schemeClr val="lt1"/>
              </a:solidFill>
              <a:latin typeface="Arial"/>
              <a:ea typeface="Arial"/>
              <a:cs typeface="Arial"/>
              <a:sym typeface="Arial"/>
            </a:endParaRPr>
          </a:p>
        </p:txBody>
      </p:sp>
      <p:sp>
        <p:nvSpPr>
          <p:cNvPr id="243" name="Google Shape;243;p28"/>
          <p:cNvSpPr txBox="1"/>
          <p:nvPr/>
        </p:nvSpPr>
        <p:spPr>
          <a:xfrm>
            <a:off x="1893375" y="882300"/>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1.Ieteikums</a:t>
            </a:r>
            <a:endParaRPr sz="1800" b="0" i="1" u="none" strike="noStrike" cap="none" dirty="0">
              <a:solidFill>
                <a:srgbClr val="FF4A3B"/>
              </a:solidFill>
              <a:latin typeface="Arial"/>
              <a:ea typeface="Arial"/>
              <a:cs typeface="Arial"/>
              <a:sym typeface="Arial"/>
            </a:endParaRPr>
          </a:p>
        </p:txBody>
      </p:sp>
      <p:grpSp>
        <p:nvGrpSpPr>
          <p:cNvPr id="244" name="Google Shape;244;p28"/>
          <p:cNvGrpSpPr/>
          <p:nvPr/>
        </p:nvGrpSpPr>
        <p:grpSpPr>
          <a:xfrm>
            <a:off x="1893375" y="1909125"/>
            <a:ext cx="5417100" cy="607950"/>
            <a:chOff x="1893375" y="1909125"/>
            <a:chExt cx="5417100" cy="607950"/>
          </a:xfrm>
        </p:grpSpPr>
        <p:sp>
          <p:nvSpPr>
            <p:cNvPr id="245" name="Google Shape;245;p28"/>
            <p:cNvSpPr txBox="1"/>
            <p:nvPr/>
          </p:nvSpPr>
          <p:spPr>
            <a:xfrm>
              <a:off x="2011275" y="2157075"/>
              <a:ext cx="52992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dirty="0">
                  <a:solidFill>
                    <a:schemeClr val="lt1"/>
                  </a:solidFill>
                </a:rPr>
                <a:t>Par savu dzīves scenāriju tu nesaņemsi sodu, bet, ja tu to mēģināsi “nočiept” no citiem, tad var nākties nožēlot dubultā. </a:t>
              </a:r>
              <a:endParaRPr sz="1600" b="0" i="0" u="none" strike="noStrike" cap="none" dirty="0">
                <a:solidFill>
                  <a:schemeClr val="lt1"/>
                </a:solidFill>
                <a:latin typeface="Arial"/>
                <a:ea typeface="Arial"/>
                <a:cs typeface="Arial"/>
                <a:sym typeface="Arial"/>
              </a:endParaRPr>
            </a:p>
          </p:txBody>
        </p:sp>
        <p:sp>
          <p:nvSpPr>
            <p:cNvPr id="246" name="Google Shape;246;p28"/>
            <p:cNvSpPr txBox="1"/>
            <p:nvPr/>
          </p:nvSpPr>
          <p:spPr>
            <a:xfrm>
              <a:off x="1893375" y="1909125"/>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2.Ieteikums</a:t>
              </a:r>
              <a:endParaRPr sz="1800" b="0" i="1" u="none" strike="noStrike" cap="none" dirty="0">
                <a:solidFill>
                  <a:srgbClr val="FF4A3B"/>
                </a:solidFill>
                <a:latin typeface="Arial"/>
                <a:ea typeface="Arial"/>
                <a:cs typeface="Arial"/>
                <a:sym typeface="Arial"/>
              </a:endParaRPr>
            </a:p>
          </p:txBody>
        </p:sp>
      </p:grpSp>
      <p:grpSp>
        <p:nvGrpSpPr>
          <p:cNvPr id="247" name="Google Shape;247;p28"/>
          <p:cNvGrpSpPr/>
          <p:nvPr/>
        </p:nvGrpSpPr>
        <p:grpSpPr>
          <a:xfrm>
            <a:off x="1849150" y="2920850"/>
            <a:ext cx="5461325" cy="623050"/>
            <a:chOff x="1731250" y="1889100"/>
            <a:chExt cx="5461325" cy="623050"/>
          </a:xfrm>
        </p:grpSpPr>
        <p:sp>
          <p:nvSpPr>
            <p:cNvPr id="248" name="Google Shape;248;p28"/>
            <p:cNvSpPr txBox="1"/>
            <p:nvPr/>
          </p:nvSpPr>
          <p:spPr>
            <a:xfrm>
              <a:off x="1893375" y="2152150"/>
              <a:ext cx="52992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dirty="0">
                  <a:solidFill>
                    <a:schemeClr val="lt1"/>
                  </a:solidFill>
                </a:rPr>
                <a:t>Padomā! Ja Zeme būtu paņēmusi nelicenzētu Saules autorfailu, tad Zemei būtu kāda īpašība no Saules, šaubos, vai mēs te varētu eksistēt…</a:t>
              </a:r>
              <a:endParaRPr sz="1600" dirty="0">
                <a:solidFill>
                  <a:schemeClr val="lt1"/>
                </a:solidFill>
              </a:endParaRPr>
            </a:p>
            <a:p>
              <a:pPr marL="0" marR="0" lvl="0" indent="0" algn="l" rtl="0">
                <a:lnSpc>
                  <a:spcPct val="100000"/>
                </a:lnSpc>
                <a:spcBef>
                  <a:spcPts val="0"/>
                </a:spcBef>
                <a:spcAft>
                  <a:spcPts val="0"/>
                </a:spcAft>
                <a:buClr>
                  <a:srgbClr val="000000"/>
                </a:buClr>
                <a:buSzPts val="1600"/>
                <a:buFont typeface="Arial"/>
                <a:buNone/>
              </a:pPr>
              <a:endParaRPr sz="1600" dirty="0">
                <a:solidFill>
                  <a:schemeClr val="lt1"/>
                </a:solidFill>
              </a:endParaRPr>
            </a:p>
          </p:txBody>
        </p:sp>
        <p:sp>
          <p:nvSpPr>
            <p:cNvPr id="249" name="Google Shape;249;p28"/>
            <p:cNvSpPr txBox="1"/>
            <p:nvPr/>
          </p:nvSpPr>
          <p:spPr>
            <a:xfrm>
              <a:off x="1731250" y="1889100"/>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3.Ieteikums</a:t>
              </a:r>
              <a:endParaRPr sz="1800" b="0" i="1" u="none" strike="noStrike" cap="none" dirty="0">
                <a:solidFill>
                  <a:srgbClr val="FF4A3B"/>
                </a:solidFill>
                <a:latin typeface="Arial"/>
                <a:ea typeface="Arial"/>
                <a:cs typeface="Arial"/>
                <a:sym typeface="Arial"/>
              </a:endParaRPr>
            </a:p>
          </p:txBody>
        </p:sp>
      </p:grpSp>
      <p:grpSp>
        <p:nvGrpSpPr>
          <p:cNvPr id="250" name="Google Shape;250;p28"/>
          <p:cNvGrpSpPr/>
          <p:nvPr/>
        </p:nvGrpSpPr>
        <p:grpSpPr>
          <a:xfrm>
            <a:off x="1849150" y="3947675"/>
            <a:ext cx="5490300" cy="607950"/>
            <a:chOff x="1893375" y="1909125"/>
            <a:chExt cx="5490300" cy="607950"/>
          </a:xfrm>
        </p:grpSpPr>
        <p:sp>
          <p:nvSpPr>
            <p:cNvPr id="251" name="Google Shape;251;p28"/>
            <p:cNvSpPr txBox="1"/>
            <p:nvPr/>
          </p:nvSpPr>
          <p:spPr>
            <a:xfrm>
              <a:off x="2011275" y="2157075"/>
              <a:ext cx="53724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dirty="0">
                  <a:solidFill>
                    <a:schemeClr val="lt1"/>
                  </a:solidFill>
                </a:rPr>
                <a:t>Neizvēlies darīt to “netīrāko” darbu, lai iegūtu sev labumu!</a:t>
              </a:r>
              <a:endParaRPr sz="1600" b="0" i="0" u="none" strike="noStrike" cap="none" dirty="0">
                <a:solidFill>
                  <a:schemeClr val="lt1"/>
                </a:solidFill>
                <a:latin typeface="Arial"/>
                <a:ea typeface="Arial"/>
                <a:cs typeface="Arial"/>
                <a:sym typeface="Arial"/>
              </a:endParaRPr>
            </a:p>
          </p:txBody>
        </p:sp>
        <p:sp>
          <p:nvSpPr>
            <p:cNvPr id="252" name="Google Shape;252;p28"/>
            <p:cNvSpPr txBox="1"/>
            <p:nvPr/>
          </p:nvSpPr>
          <p:spPr>
            <a:xfrm>
              <a:off x="1893375" y="1909125"/>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4.Ieteikums</a:t>
              </a:r>
              <a:endParaRPr sz="1800" b="0" i="1" u="none" strike="noStrike" cap="none" dirty="0">
                <a:solidFill>
                  <a:srgbClr val="FF4A3B"/>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fill="hold"/>
                                        <p:tgtEl>
                                          <p:spTgt spid="241"/>
                                        </p:tgtEl>
                                        <p:attrNameLst>
                                          <p:attrName>ppt_x</p:attrName>
                                        </p:attrNameLst>
                                      </p:cBhvr>
                                      <p:tavLst>
                                        <p:tav tm="0">
                                          <p:val>
                                            <p:strVal val="#ppt_x"/>
                                          </p:val>
                                        </p:tav>
                                        <p:tav tm="100000">
                                          <p:val>
                                            <p:strVal val="#ppt_x"/>
                                          </p:val>
                                        </p:tav>
                                      </p:tavLst>
                                    </p:anim>
                                    <p:anim calcmode="lin" valueType="num">
                                      <p:cBhvr additive="base">
                                        <p:cTn id="8" dur="500" fill="hold"/>
                                        <p:tgtEl>
                                          <p:spTgt spid="2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3"/>
                                        </p:tgtEl>
                                        <p:attrNameLst>
                                          <p:attrName>style.visibility</p:attrName>
                                        </p:attrNameLst>
                                      </p:cBhvr>
                                      <p:to>
                                        <p:strVal val="visible"/>
                                      </p:to>
                                    </p:set>
                                    <p:animEffect transition="in" filter="fade">
                                      <p:cBhvr>
                                        <p:cTn id="12" dur="500"/>
                                        <p:tgtEl>
                                          <p:spTgt spid="2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500"/>
                                        <p:tgtEl>
                                          <p:spTgt spid="24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44"/>
                                        </p:tgtEl>
                                        <p:attrNameLst>
                                          <p:attrName>style.visibility</p:attrName>
                                        </p:attrNameLst>
                                      </p:cBhvr>
                                      <p:to>
                                        <p:strVal val="visible"/>
                                      </p:to>
                                    </p:set>
                                    <p:animEffect transition="in" filter="fade">
                                      <p:cBhvr>
                                        <p:cTn id="19" dur="500"/>
                                        <p:tgtEl>
                                          <p:spTgt spid="244"/>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47"/>
                                        </p:tgtEl>
                                        <p:attrNameLst>
                                          <p:attrName>style.visibility</p:attrName>
                                        </p:attrNameLst>
                                      </p:cBhvr>
                                      <p:to>
                                        <p:strVal val="visible"/>
                                      </p:to>
                                    </p:set>
                                    <p:animEffect transition="in" filter="fade">
                                      <p:cBhvr>
                                        <p:cTn id="23" dur="500"/>
                                        <p:tgtEl>
                                          <p:spTgt spid="247"/>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50"/>
                                        </p:tgtEl>
                                        <p:attrNameLst>
                                          <p:attrName>style.visibility</p:attrName>
                                        </p:attrNameLst>
                                      </p:cBhvr>
                                      <p:to>
                                        <p:strVal val="visible"/>
                                      </p:to>
                                    </p:set>
                                    <p:animEffect transition="in" filter="fade">
                                      <p:cBhvr>
                                        <p:cTn id="2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p:bldP spid="2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58" name="Google Shape;2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59" name="Google Shape;259;p29"/>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0" name="Google Shape;260;p29"/>
          <p:cNvSpPr txBox="1"/>
          <p:nvPr/>
        </p:nvSpPr>
        <p:spPr>
          <a:xfrm>
            <a:off x="1002900" y="130150"/>
            <a:ext cx="7138200" cy="13752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4800" b="1" dirty="0">
                <a:solidFill>
                  <a:srgbClr val="FF4A3B"/>
                </a:solidFill>
              </a:rPr>
              <a:t>Ieteikumi</a:t>
            </a:r>
            <a:endParaRPr sz="4800" b="1" i="0" u="none" strike="noStrike" cap="none" dirty="0">
              <a:solidFill>
                <a:srgbClr val="000000"/>
              </a:solidFill>
              <a:latin typeface="Arial"/>
              <a:ea typeface="Arial"/>
              <a:cs typeface="Arial"/>
              <a:sym typeface="Arial"/>
            </a:endParaRPr>
          </a:p>
        </p:txBody>
      </p:sp>
      <p:sp>
        <p:nvSpPr>
          <p:cNvPr id="261" name="Google Shape;261;p29"/>
          <p:cNvSpPr txBox="1"/>
          <p:nvPr/>
        </p:nvSpPr>
        <p:spPr>
          <a:xfrm>
            <a:off x="2011275" y="1090950"/>
            <a:ext cx="52992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dirty="0">
                <a:solidFill>
                  <a:schemeClr val="lt1"/>
                </a:solidFill>
              </a:rPr>
              <a:t>Pat Dieviņš ir teicis “Tev nebūs zagt!”</a:t>
            </a:r>
            <a:endParaRPr sz="1600" b="0" i="0" u="none" strike="noStrike" cap="none" dirty="0">
              <a:solidFill>
                <a:schemeClr val="lt1"/>
              </a:solidFill>
              <a:latin typeface="Arial"/>
              <a:ea typeface="Arial"/>
              <a:cs typeface="Arial"/>
              <a:sym typeface="Arial"/>
            </a:endParaRPr>
          </a:p>
        </p:txBody>
      </p:sp>
      <p:sp>
        <p:nvSpPr>
          <p:cNvPr id="262" name="Google Shape;262;p29"/>
          <p:cNvSpPr txBox="1"/>
          <p:nvPr/>
        </p:nvSpPr>
        <p:spPr>
          <a:xfrm>
            <a:off x="1893375" y="882300"/>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5.Ieteikums</a:t>
            </a:r>
            <a:endParaRPr sz="1800" b="0" i="1" u="none" strike="noStrike" cap="none" dirty="0">
              <a:solidFill>
                <a:srgbClr val="FF4A3B"/>
              </a:solidFill>
              <a:latin typeface="Arial"/>
              <a:ea typeface="Arial"/>
              <a:cs typeface="Arial"/>
              <a:sym typeface="Arial"/>
            </a:endParaRPr>
          </a:p>
        </p:txBody>
      </p:sp>
      <p:grpSp>
        <p:nvGrpSpPr>
          <p:cNvPr id="263" name="Google Shape;263;p29"/>
          <p:cNvGrpSpPr/>
          <p:nvPr/>
        </p:nvGrpSpPr>
        <p:grpSpPr>
          <a:xfrm>
            <a:off x="1849150" y="1450950"/>
            <a:ext cx="5490300" cy="578338"/>
            <a:chOff x="1849150" y="1450950"/>
            <a:chExt cx="5490300" cy="578338"/>
          </a:xfrm>
        </p:grpSpPr>
        <p:sp>
          <p:nvSpPr>
            <p:cNvPr id="264" name="Google Shape;264;p29"/>
            <p:cNvSpPr txBox="1"/>
            <p:nvPr/>
          </p:nvSpPr>
          <p:spPr>
            <a:xfrm>
              <a:off x="2040250" y="1669288"/>
              <a:ext cx="52992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dirty="0">
                  <a:solidFill>
                    <a:schemeClr val="lt1"/>
                  </a:solidFill>
                </a:rPr>
                <a:t>Tu nevari vienmēr dzīvot skaistajā rožu dārzā, kādreiz jau uzdursies uz rozes ērkšķīša asā. Projektē, spried un veido pats! Pats savu kociņu stādi!</a:t>
              </a:r>
              <a:endParaRPr sz="1600" b="0" i="0" u="none" strike="noStrike" cap="none" dirty="0">
                <a:solidFill>
                  <a:schemeClr val="lt1"/>
                </a:solidFill>
                <a:latin typeface="Arial"/>
                <a:ea typeface="Arial"/>
                <a:cs typeface="Arial"/>
                <a:sym typeface="Arial"/>
              </a:endParaRPr>
            </a:p>
          </p:txBody>
        </p:sp>
        <p:sp>
          <p:nvSpPr>
            <p:cNvPr id="265" name="Google Shape;265;p29"/>
            <p:cNvSpPr txBox="1"/>
            <p:nvPr/>
          </p:nvSpPr>
          <p:spPr>
            <a:xfrm>
              <a:off x="1849150" y="1450950"/>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a:solidFill>
                    <a:srgbClr val="FF4A3B"/>
                  </a:solidFill>
                </a:rPr>
                <a:t>6.Ieteikums</a:t>
              </a:r>
              <a:endParaRPr sz="1800" b="0" i="1" u="none" strike="noStrike" cap="none">
                <a:solidFill>
                  <a:srgbClr val="FF4A3B"/>
                </a:solidFill>
                <a:latin typeface="Arial"/>
                <a:ea typeface="Arial"/>
                <a:cs typeface="Arial"/>
                <a:sym typeface="Arial"/>
              </a:endParaRPr>
            </a:p>
          </p:txBody>
        </p:sp>
      </p:grpSp>
      <p:grpSp>
        <p:nvGrpSpPr>
          <p:cNvPr id="266" name="Google Shape;266;p29"/>
          <p:cNvGrpSpPr/>
          <p:nvPr/>
        </p:nvGrpSpPr>
        <p:grpSpPr>
          <a:xfrm>
            <a:off x="1849150" y="2493050"/>
            <a:ext cx="5461325" cy="577400"/>
            <a:chOff x="1731250" y="1461300"/>
            <a:chExt cx="5461325" cy="577400"/>
          </a:xfrm>
        </p:grpSpPr>
        <p:sp>
          <p:nvSpPr>
            <p:cNvPr id="267" name="Google Shape;267;p29"/>
            <p:cNvSpPr txBox="1"/>
            <p:nvPr/>
          </p:nvSpPr>
          <p:spPr>
            <a:xfrm>
              <a:off x="1893375" y="1678700"/>
              <a:ext cx="52992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a:solidFill>
                    <a:schemeClr val="lt1"/>
                  </a:solidFill>
                </a:rPr>
                <a:t>Savas domas tu vari reproducēt cik vēlies, bet pie cita nelien!</a:t>
              </a:r>
              <a:endParaRPr sz="1600">
                <a:solidFill>
                  <a:schemeClr val="lt1"/>
                </a:solidFill>
              </a:endParaRPr>
            </a:p>
          </p:txBody>
        </p:sp>
        <p:sp>
          <p:nvSpPr>
            <p:cNvPr id="268" name="Google Shape;268;p29"/>
            <p:cNvSpPr txBox="1"/>
            <p:nvPr/>
          </p:nvSpPr>
          <p:spPr>
            <a:xfrm>
              <a:off x="1731250" y="1461300"/>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7.Ieteikums</a:t>
              </a:r>
              <a:endParaRPr sz="1800" b="0" i="1" u="none" strike="noStrike" cap="none" dirty="0">
                <a:solidFill>
                  <a:srgbClr val="FF4A3B"/>
                </a:solidFill>
                <a:latin typeface="Arial"/>
                <a:ea typeface="Arial"/>
                <a:cs typeface="Arial"/>
                <a:sym typeface="Arial"/>
              </a:endParaRPr>
            </a:p>
          </p:txBody>
        </p:sp>
      </p:grpSp>
      <p:grpSp>
        <p:nvGrpSpPr>
          <p:cNvPr id="269" name="Google Shape;269;p29"/>
          <p:cNvGrpSpPr/>
          <p:nvPr/>
        </p:nvGrpSpPr>
        <p:grpSpPr>
          <a:xfrm>
            <a:off x="1849150" y="3329063"/>
            <a:ext cx="5534525" cy="611913"/>
            <a:chOff x="1893375" y="1290513"/>
            <a:chExt cx="5534525" cy="611913"/>
          </a:xfrm>
        </p:grpSpPr>
        <p:sp>
          <p:nvSpPr>
            <p:cNvPr id="270" name="Google Shape;270;p29"/>
            <p:cNvSpPr txBox="1"/>
            <p:nvPr/>
          </p:nvSpPr>
          <p:spPr>
            <a:xfrm>
              <a:off x="2055500" y="1542425"/>
              <a:ext cx="53724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dirty="0">
                  <a:solidFill>
                    <a:schemeClr val="lt1"/>
                  </a:solidFill>
                </a:rPr>
                <a:t>Tas zagtais nav tas labākais! Pakustini savas smadzenītes, un izveido savu pasaules redzējumu!</a:t>
              </a:r>
              <a:endParaRPr sz="1600" b="0" i="0" u="none" strike="noStrike" cap="none" dirty="0">
                <a:solidFill>
                  <a:schemeClr val="lt1"/>
                </a:solidFill>
                <a:latin typeface="Arial"/>
                <a:ea typeface="Arial"/>
                <a:cs typeface="Arial"/>
                <a:sym typeface="Arial"/>
              </a:endParaRPr>
            </a:p>
          </p:txBody>
        </p:sp>
        <p:sp>
          <p:nvSpPr>
            <p:cNvPr id="271" name="Google Shape;271;p29"/>
            <p:cNvSpPr txBox="1"/>
            <p:nvPr/>
          </p:nvSpPr>
          <p:spPr>
            <a:xfrm>
              <a:off x="1893375" y="1290513"/>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a:solidFill>
                    <a:srgbClr val="FF4A3B"/>
                  </a:solidFill>
                </a:rPr>
                <a:t>8.Ieteikums</a:t>
              </a:r>
              <a:endParaRPr sz="1800" b="0" i="1" u="none" strike="noStrike" cap="none">
                <a:solidFill>
                  <a:srgbClr val="FF4A3B"/>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500" fill="hold"/>
                                        <p:tgtEl>
                                          <p:spTgt spid="260"/>
                                        </p:tgtEl>
                                        <p:attrNameLst>
                                          <p:attrName>ppt_x</p:attrName>
                                        </p:attrNameLst>
                                      </p:cBhvr>
                                      <p:tavLst>
                                        <p:tav tm="0">
                                          <p:val>
                                            <p:strVal val="#ppt_x"/>
                                          </p:val>
                                        </p:tav>
                                        <p:tav tm="100000">
                                          <p:val>
                                            <p:strVal val="#ppt_x"/>
                                          </p:val>
                                        </p:tav>
                                      </p:tavLst>
                                    </p:anim>
                                    <p:anim calcmode="lin" valueType="num">
                                      <p:cBhvr additive="base">
                                        <p:cTn id="8" dur="500" fill="hold"/>
                                        <p:tgtEl>
                                          <p:spTgt spid="26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1"/>
                                        </p:tgtEl>
                                        <p:attrNameLst>
                                          <p:attrName>style.visibility</p:attrName>
                                        </p:attrNameLst>
                                      </p:cBhvr>
                                      <p:to>
                                        <p:strVal val="visible"/>
                                      </p:to>
                                    </p:set>
                                    <p:animEffect transition="in" filter="fade">
                                      <p:cBhvr>
                                        <p:cTn id="15" dur="500"/>
                                        <p:tgtEl>
                                          <p:spTgt spid="26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63"/>
                                        </p:tgtEl>
                                        <p:attrNameLst>
                                          <p:attrName>style.visibility</p:attrName>
                                        </p:attrNameLst>
                                      </p:cBhvr>
                                      <p:to>
                                        <p:strVal val="visible"/>
                                      </p:to>
                                    </p:set>
                                    <p:animEffect transition="in" filter="fade">
                                      <p:cBhvr>
                                        <p:cTn id="19" dur="500"/>
                                        <p:tgtEl>
                                          <p:spTgt spid="26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66"/>
                                        </p:tgtEl>
                                        <p:attrNameLst>
                                          <p:attrName>style.visibility</p:attrName>
                                        </p:attrNameLst>
                                      </p:cBhvr>
                                      <p:to>
                                        <p:strVal val="visible"/>
                                      </p:to>
                                    </p:set>
                                    <p:animEffect transition="in" filter="fade">
                                      <p:cBhvr>
                                        <p:cTn id="23" dur="500"/>
                                        <p:tgtEl>
                                          <p:spTgt spid="26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69"/>
                                        </p:tgtEl>
                                        <p:attrNameLst>
                                          <p:attrName>style.visibility</p:attrName>
                                        </p:attrNameLst>
                                      </p:cBhvr>
                                      <p:to>
                                        <p:strVal val="visible"/>
                                      </p:to>
                                    </p:set>
                                    <p:animEffect transition="in" filter="fade">
                                      <p:cBhvr>
                                        <p:cTn id="27"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261" grpId="0"/>
      <p:bldP spid="2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77" name="Google Shape;277;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78" name="Google Shape;278;p3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79" name="Google Shape;279;p30"/>
          <p:cNvSpPr txBox="1"/>
          <p:nvPr/>
        </p:nvSpPr>
        <p:spPr>
          <a:xfrm>
            <a:off x="1002900" y="130150"/>
            <a:ext cx="7138200" cy="13752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4800" b="1" dirty="0">
                <a:solidFill>
                  <a:srgbClr val="FF4A3B"/>
                </a:solidFill>
              </a:rPr>
              <a:t>Ieteikumi</a:t>
            </a:r>
            <a:endParaRPr sz="4800" b="1" i="0" u="none" strike="noStrike" cap="none" dirty="0">
              <a:solidFill>
                <a:srgbClr val="000000"/>
              </a:solidFill>
              <a:latin typeface="Arial"/>
              <a:ea typeface="Arial"/>
              <a:cs typeface="Arial"/>
              <a:sym typeface="Arial"/>
            </a:endParaRPr>
          </a:p>
        </p:txBody>
      </p:sp>
      <p:sp>
        <p:nvSpPr>
          <p:cNvPr id="280" name="Google Shape;280;p30"/>
          <p:cNvSpPr txBox="1"/>
          <p:nvPr/>
        </p:nvSpPr>
        <p:spPr>
          <a:xfrm>
            <a:off x="1981350" y="1291625"/>
            <a:ext cx="52992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dirty="0">
                <a:solidFill>
                  <a:schemeClr val="lt1"/>
                </a:solidFill>
              </a:rPr>
              <a:t>Nauda makā nekrīt, tā ir jānopelna. Par cita darbu ir jāmaksā! Izdomā savu veidu kā tu to realizēsi.</a:t>
            </a:r>
            <a:endParaRPr sz="1600" b="0" i="0" u="none" strike="noStrike" cap="none" dirty="0">
              <a:solidFill>
                <a:schemeClr val="lt1"/>
              </a:solidFill>
              <a:latin typeface="Arial"/>
              <a:ea typeface="Arial"/>
              <a:cs typeface="Arial"/>
              <a:sym typeface="Arial"/>
            </a:endParaRPr>
          </a:p>
        </p:txBody>
      </p:sp>
      <p:sp>
        <p:nvSpPr>
          <p:cNvPr id="281" name="Google Shape;281;p30"/>
          <p:cNvSpPr txBox="1"/>
          <p:nvPr/>
        </p:nvSpPr>
        <p:spPr>
          <a:xfrm>
            <a:off x="1863450" y="1082975"/>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9.Ieteikums</a:t>
            </a:r>
            <a:endParaRPr sz="1800" b="0" i="1" u="none" strike="noStrike" cap="none" dirty="0">
              <a:solidFill>
                <a:srgbClr val="FF4A3B"/>
              </a:solidFill>
              <a:latin typeface="Arial"/>
              <a:ea typeface="Arial"/>
              <a:cs typeface="Arial"/>
              <a:sym typeface="Arial"/>
            </a:endParaRPr>
          </a:p>
        </p:txBody>
      </p:sp>
      <p:grpSp>
        <p:nvGrpSpPr>
          <p:cNvPr id="282" name="Google Shape;282;p30"/>
          <p:cNvGrpSpPr/>
          <p:nvPr/>
        </p:nvGrpSpPr>
        <p:grpSpPr>
          <a:xfrm>
            <a:off x="1826850" y="1906075"/>
            <a:ext cx="5490300" cy="578338"/>
            <a:chOff x="1849150" y="1450950"/>
            <a:chExt cx="5490300" cy="578338"/>
          </a:xfrm>
        </p:grpSpPr>
        <p:sp>
          <p:nvSpPr>
            <p:cNvPr id="283" name="Google Shape;283;p30"/>
            <p:cNvSpPr txBox="1"/>
            <p:nvPr/>
          </p:nvSpPr>
          <p:spPr>
            <a:xfrm>
              <a:off x="2040250" y="1669288"/>
              <a:ext cx="52992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a:solidFill>
                    <a:schemeClr val="lt1"/>
                  </a:solidFill>
                </a:rPr>
                <a:t>Kapēc mums dota redze un dzirde? Vai lai zagtu citu radītu filmu vai dziesmu? Nē! Visa tava dzīve ir kā filma! Ej dzīvē, vēro dabu, kāp kokos, peldi, slēpo vai met kūleņus dzeltenā pieneņu laukā, klausies sienāžu cīgāšanu Jānu vakarā.</a:t>
              </a:r>
              <a:endParaRPr sz="1600" b="0" i="0" u="none" strike="noStrike" cap="none">
                <a:solidFill>
                  <a:schemeClr val="lt1"/>
                </a:solidFill>
                <a:latin typeface="Arial"/>
                <a:ea typeface="Arial"/>
                <a:cs typeface="Arial"/>
                <a:sym typeface="Arial"/>
              </a:endParaRPr>
            </a:p>
          </p:txBody>
        </p:sp>
        <p:sp>
          <p:nvSpPr>
            <p:cNvPr id="284" name="Google Shape;284;p30"/>
            <p:cNvSpPr txBox="1"/>
            <p:nvPr/>
          </p:nvSpPr>
          <p:spPr>
            <a:xfrm>
              <a:off x="1849150" y="1450950"/>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10.Ieteikums</a:t>
              </a:r>
              <a:endParaRPr sz="1800" b="0" i="1" u="none" strike="noStrike" cap="none" dirty="0">
                <a:solidFill>
                  <a:srgbClr val="FF4A3B"/>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500" fill="hold"/>
                                        <p:tgtEl>
                                          <p:spTgt spid="279"/>
                                        </p:tgtEl>
                                        <p:attrNameLst>
                                          <p:attrName>ppt_x</p:attrName>
                                        </p:attrNameLst>
                                      </p:cBhvr>
                                      <p:tavLst>
                                        <p:tav tm="0">
                                          <p:val>
                                            <p:strVal val="#ppt_x"/>
                                          </p:val>
                                        </p:tav>
                                        <p:tav tm="100000">
                                          <p:val>
                                            <p:strVal val="#ppt_x"/>
                                          </p:val>
                                        </p:tav>
                                      </p:tavLst>
                                    </p:anim>
                                    <p:anim calcmode="lin" valueType="num">
                                      <p:cBhvr additive="base">
                                        <p:cTn id="8" dur="500" fill="hold"/>
                                        <p:tgtEl>
                                          <p:spTgt spid="27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fade">
                                      <p:cBhvr>
                                        <p:cTn id="12" dur="500"/>
                                        <p:tgtEl>
                                          <p:spTgt spid="28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0"/>
                                        </p:tgtEl>
                                        <p:attrNameLst>
                                          <p:attrName>style.visibility</p:attrName>
                                        </p:attrNameLst>
                                      </p:cBhvr>
                                      <p:to>
                                        <p:strVal val="visible"/>
                                      </p:to>
                                    </p:set>
                                    <p:animEffect transition="in" filter="fade">
                                      <p:cBhvr>
                                        <p:cTn id="15" dur="500"/>
                                        <p:tgtEl>
                                          <p:spTgt spid="28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2"/>
                                        </p:tgtEl>
                                        <p:attrNameLst>
                                          <p:attrName>style.visibility</p:attrName>
                                        </p:attrNameLst>
                                      </p:cBhvr>
                                      <p:to>
                                        <p:strVal val="visible"/>
                                      </p:to>
                                    </p:set>
                                    <p:animEffect transition="in" filter="fade">
                                      <p:cBhvr>
                                        <p:cTn id="19"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p:bldP spid="280" grpId="0"/>
      <p:bldP spid="2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90" name="Google Shape;290;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91" name="Google Shape;291;p3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92" name="Google Shape;292;p31"/>
          <p:cNvSpPr txBox="1"/>
          <p:nvPr/>
        </p:nvSpPr>
        <p:spPr>
          <a:xfrm>
            <a:off x="-285375" y="2"/>
            <a:ext cx="7138200" cy="13752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lv" sz="6000" b="1" dirty="0">
                <a:solidFill>
                  <a:srgbClr val="FF4A3B"/>
                </a:solidFill>
              </a:rPr>
              <a:t>Pielikums</a:t>
            </a:r>
            <a:endParaRPr sz="6000" b="1" i="0" u="none" strike="noStrike" cap="none" dirty="0">
              <a:solidFill>
                <a:srgbClr val="000000"/>
              </a:solidFill>
              <a:latin typeface="Arial"/>
              <a:ea typeface="Arial"/>
              <a:cs typeface="Arial"/>
              <a:sym typeface="Arial"/>
            </a:endParaRPr>
          </a:p>
        </p:txBody>
      </p:sp>
      <p:sp>
        <p:nvSpPr>
          <p:cNvPr id="293" name="Google Shape;293;p31"/>
          <p:cNvSpPr txBox="1"/>
          <p:nvPr/>
        </p:nvSpPr>
        <p:spPr>
          <a:xfrm>
            <a:off x="247525" y="860352"/>
            <a:ext cx="40317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grpSp>
        <p:nvGrpSpPr>
          <p:cNvPr id="294" name="Google Shape;294;p31"/>
          <p:cNvGrpSpPr/>
          <p:nvPr/>
        </p:nvGrpSpPr>
        <p:grpSpPr>
          <a:xfrm>
            <a:off x="211850" y="909600"/>
            <a:ext cx="7550400" cy="607950"/>
            <a:chOff x="1893375" y="1909125"/>
            <a:chExt cx="7550400" cy="607950"/>
          </a:xfrm>
        </p:grpSpPr>
        <p:sp>
          <p:nvSpPr>
            <p:cNvPr id="295" name="Google Shape;295;p31"/>
            <p:cNvSpPr txBox="1"/>
            <p:nvPr/>
          </p:nvSpPr>
          <p:spPr>
            <a:xfrm>
              <a:off x="2011275" y="2157075"/>
              <a:ext cx="7432500" cy="3600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FFFFFF"/>
                </a:buClr>
                <a:buSzPts val="1600"/>
                <a:buFont typeface="Arial"/>
                <a:buChar char="●"/>
              </a:pPr>
              <a:r>
                <a:rPr lang="lv" sz="1600" dirty="0">
                  <a:solidFill>
                    <a:schemeClr val="lt1"/>
                  </a:solidFill>
                </a:rPr>
                <a:t>Pilnā darba lapa (</a:t>
              </a:r>
              <a:r>
                <a:rPr lang="lv" sz="1600" dirty="0" smtClean="0">
                  <a:solidFill>
                    <a:schemeClr val="lt1"/>
                  </a:solidFill>
                </a:rPr>
                <a:t>Tests, </a:t>
              </a:r>
              <a:r>
                <a:rPr lang="lv" sz="1600" dirty="0">
                  <a:solidFill>
                    <a:schemeClr val="lt1"/>
                  </a:solidFill>
                </a:rPr>
                <a:t>Uzdevumi) </a:t>
              </a:r>
              <a:r>
                <a:rPr lang="lv" sz="1600" u="sng" dirty="0">
                  <a:solidFill>
                    <a:schemeClr val="hlink"/>
                  </a:solidFill>
                  <a:hlinkClick r:id="rId4"/>
                </a:rPr>
                <a:t>SPIED ŠEIT</a:t>
              </a:r>
              <a:endParaRPr sz="1600" dirty="0">
                <a:solidFill>
                  <a:srgbClr val="FF0000"/>
                </a:solidFill>
              </a:endParaRPr>
            </a:p>
            <a:p>
              <a:pPr marL="457200" lvl="0" indent="0" algn="l" rtl="0">
                <a:spcBef>
                  <a:spcPts val="0"/>
                </a:spcBef>
                <a:spcAft>
                  <a:spcPts val="0"/>
                </a:spcAft>
                <a:buNone/>
              </a:pPr>
              <a:endParaRPr sz="1600" dirty="0">
                <a:solidFill>
                  <a:srgbClr val="FF0000"/>
                </a:solidFill>
              </a:endParaRPr>
            </a:p>
            <a:p>
              <a:pPr marL="457200" marR="0" lvl="0" indent="0" algn="l" rtl="0">
                <a:lnSpc>
                  <a:spcPct val="100000"/>
                </a:lnSpc>
                <a:spcBef>
                  <a:spcPts val="0"/>
                </a:spcBef>
                <a:spcAft>
                  <a:spcPts val="0"/>
                </a:spcAft>
                <a:buNone/>
              </a:pPr>
              <a:endParaRPr sz="1600" dirty="0">
                <a:solidFill>
                  <a:schemeClr val="lt1"/>
                </a:solidFill>
              </a:endParaRPr>
            </a:p>
            <a:p>
              <a:pPr marL="0" marR="0" lvl="0" indent="0" algn="l" rtl="0">
                <a:lnSpc>
                  <a:spcPct val="100000"/>
                </a:lnSpc>
                <a:spcBef>
                  <a:spcPts val="0"/>
                </a:spcBef>
                <a:spcAft>
                  <a:spcPts val="0"/>
                </a:spcAft>
                <a:buNone/>
              </a:pPr>
              <a:endParaRPr sz="1600" dirty="0">
                <a:solidFill>
                  <a:schemeClr val="lt1"/>
                </a:solidFill>
              </a:endParaRPr>
            </a:p>
          </p:txBody>
        </p:sp>
        <p:sp>
          <p:nvSpPr>
            <p:cNvPr id="296" name="Google Shape;296;p31"/>
            <p:cNvSpPr txBox="1"/>
            <p:nvPr/>
          </p:nvSpPr>
          <p:spPr>
            <a:xfrm>
              <a:off x="1893375" y="1909125"/>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Darba lapas</a:t>
              </a:r>
              <a:endParaRPr sz="1800" b="0" i="1" u="none" strike="noStrike" cap="none" dirty="0">
                <a:solidFill>
                  <a:srgbClr val="FF4A3B"/>
                </a:solidFill>
                <a:latin typeface="Arial"/>
                <a:ea typeface="Arial"/>
                <a:cs typeface="Arial"/>
                <a:sym typeface="Arial"/>
              </a:endParaRPr>
            </a:p>
          </p:txBody>
        </p:sp>
      </p:grpSp>
      <p:grpSp>
        <p:nvGrpSpPr>
          <p:cNvPr id="297" name="Google Shape;297;p31"/>
          <p:cNvGrpSpPr/>
          <p:nvPr/>
        </p:nvGrpSpPr>
        <p:grpSpPr>
          <a:xfrm>
            <a:off x="243113" y="1375200"/>
            <a:ext cx="7523538" cy="607950"/>
            <a:chOff x="1829200" y="1909125"/>
            <a:chExt cx="7523538" cy="607950"/>
          </a:xfrm>
        </p:grpSpPr>
        <p:sp>
          <p:nvSpPr>
            <p:cNvPr id="298" name="Google Shape;298;p31"/>
            <p:cNvSpPr txBox="1"/>
            <p:nvPr/>
          </p:nvSpPr>
          <p:spPr>
            <a:xfrm>
              <a:off x="1920238" y="2157075"/>
              <a:ext cx="7432500" cy="3600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FFFFFF"/>
                </a:buClr>
                <a:buSzPts val="1600"/>
                <a:buFont typeface="Arial"/>
                <a:buChar char="●"/>
              </a:pPr>
              <a:r>
                <a:rPr lang="lv" sz="1600">
                  <a:solidFill>
                    <a:schemeClr val="lt1"/>
                  </a:solidFill>
                </a:rPr>
                <a:t>YouTube kanāls ar video testu </a:t>
              </a:r>
              <a:r>
                <a:rPr lang="lv" sz="1600" u="sng">
                  <a:solidFill>
                    <a:schemeClr val="hlink"/>
                  </a:solidFill>
                  <a:hlinkClick r:id="rId5"/>
                </a:rPr>
                <a:t>SPIED ŠEIT</a:t>
              </a:r>
              <a:endParaRPr sz="1600">
                <a:solidFill>
                  <a:srgbClr val="FF0000"/>
                </a:solidFill>
              </a:endParaRPr>
            </a:p>
            <a:p>
              <a:pPr marL="457200" lvl="0" indent="0" algn="l" rtl="0">
                <a:spcBef>
                  <a:spcPts val="0"/>
                </a:spcBef>
                <a:spcAft>
                  <a:spcPts val="0"/>
                </a:spcAft>
                <a:buNone/>
              </a:pPr>
              <a:endParaRPr sz="1600">
                <a:solidFill>
                  <a:srgbClr val="FF0000"/>
                </a:solidFill>
              </a:endParaRPr>
            </a:p>
            <a:p>
              <a:pPr marL="457200" marR="0" lvl="0" indent="0" algn="l" rtl="0">
                <a:lnSpc>
                  <a:spcPct val="100000"/>
                </a:lnSpc>
                <a:spcBef>
                  <a:spcPts val="0"/>
                </a:spcBef>
                <a:spcAft>
                  <a:spcPts val="0"/>
                </a:spcAft>
                <a:buNone/>
              </a:pPr>
              <a:endParaRPr sz="1600">
                <a:solidFill>
                  <a:schemeClr val="lt1"/>
                </a:solidFill>
              </a:endParaRPr>
            </a:p>
            <a:p>
              <a:pPr marL="457200" marR="0" lvl="0" indent="0" algn="l" rtl="0">
                <a:lnSpc>
                  <a:spcPct val="100000"/>
                </a:lnSpc>
                <a:spcBef>
                  <a:spcPts val="0"/>
                </a:spcBef>
                <a:spcAft>
                  <a:spcPts val="0"/>
                </a:spcAft>
                <a:buNone/>
              </a:pPr>
              <a:endParaRPr sz="1600">
                <a:solidFill>
                  <a:schemeClr val="lt1"/>
                </a:solidFill>
              </a:endParaRPr>
            </a:p>
          </p:txBody>
        </p:sp>
        <p:sp>
          <p:nvSpPr>
            <p:cNvPr id="299" name="Google Shape;299;p31"/>
            <p:cNvSpPr txBox="1"/>
            <p:nvPr/>
          </p:nvSpPr>
          <p:spPr>
            <a:xfrm>
              <a:off x="1829200" y="1909125"/>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dirty="0">
                  <a:solidFill>
                    <a:srgbClr val="FF4A3B"/>
                  </a:solidFill>
                </a:rPr>
                <a:t>Komandas kanāls</a:t>
              </a:r>
              <a:endParaRPr sz="1800" b="0" i="1" u="none" strike="noStrike" cap="none" dirty="0">
                <a:solidFill>
                  <a:srgbClr val="FF4A3B"/>
                </a:solidFill>
                <a:latin typeface="Arial"/>
                <a:ea typeface="Arial"/>
                <a:cs typeface="Arial"/>
                <a:sym typeface="Arial"/>
              </a:endParaRPr>
            </a:p>
          </p:txBody>
        </p:sp>
      </p:grpSp>
      <p:grpSp>
        <p:nvGrpSpPr>
          <p:cNvPr id="300" name="Google Shape;300;p31"/>
          <p:cNvGrpSpPr/>
          <p:nvPr/>
        </p:nvGrpSpPr>
        <p:grpSpPr>
          <a:xfrm>
            <a:off x="207438" y="2058075"/>
            <a:ext cx="7523538" cy="607950"/>
            <a:chOff x="1829200" y="1909125"/>
            <a:chExt cx="7523538" cy="607950"/>
          </a:xfrm>
        </p:grpSpPr>
        <p:sp>
          <p:nvSpPr>
            <p:cNvPr id="301" name="Google Shape;301;p31"/>
            <p:cNvSpPr txBox="1"/>
            <p:nvPr/>
          </p:nvSpPr>
          <p:spPr>
            <a:xfrm>
              <a:off x="1920238" y="2157075"/>
              <a:ext cx="7432500" cy="3600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FFFFFF"/>
                </a:buClr>
                <a:buSzPts val="1600"/>
                <a:buFont typeface="Arial"/>
                <a:buChar char="●"/>
              </a:pPr>
              <a:r>
                <a:rPr lang="lv" sz="1600" dirty="0">
                  <a:solidFill>
                    <a:schemeClr val="lt1"/>
                  </a:solidFill>
                </a:rPr>
                <a:t>Interaktīvā testa darba lapa </a:t>
              </a:r>
              <a:r>
                <a:rPr lang="lv" sz="1600" u="sng" dirty="0">
                  <a:solidFill>
                    <a:schemeClr val="hlink"/>
                  </a:solidFill>
                  <a:hlinkClick r:id="rId6"/>
                </a:rPr>
                <a:t>SPIED ŠEIT</a:t>
              </a:r>
              <a:endParaRPr sz="1600" dirty="0">
                <a:solidFill>
                  <a:srgbClr val="FF0000"/>
                </a:solidFill>
              </a:endParaRPr>
            </a:p>
            <a:p>
              <a:pPr marL="457200" lvl="0" indent="0" algn="l" rtl="0">
                <a:spcBef>
                  <a:spcPts val="0"/>
                </a:spcBef>
                <a:spcAft>
                  <a:spcPts val="0"/>
                </a:spcAft>
                <a:buNone/>
              </a:pPr>
              <a:endParaRPr sz="1600" dirty="0">
                <a:solidFill>
                  <a:srgbClr val="FF0000"/>
                </a:solidFill>
              </a:endParaRPr>
            </a:p>
            <a:p>
              <a:pPr marL="457200" marR="0" lvl="0" indent="0" algn="l" rtl="0">
                <a:lnSpc>
                  <a:spcPct val="100000"/>
                </a:lnSpc>
                <a:spcBef>
                  <a:spcPts val="0"/>
                </a:spcBef>
                <a:spcAft>
                  <a:spcPts val="0"/>
                </a:spcAft>
                <a:buNone/>
              </a:pPr>
              <a:endParaRPr sz="1600" dirty="0">
                <a:solidFill>
                  <a:schemeClr val="lt1"/>
                </a:solidFill>
              </a:endParaRPr>
            </a:p>
            <a:p>
              <a:pPr marL="457200" marR="0" lvl="0" indent="0" algn="l" rtl="0">
                <a:lnSpc>
                  <a:spcPct val="100000"/>
                </a:lnSpc>
                <a:spcBef>
                  <a:spcPts val="0"/>
                </a:spcBef>
                <a:spcAft>
                  <a:spcPts val="0"/>
                </a:spcAft>
                <a:buNone/>
              </a:pPr>
              <a:endParaRPr sz="1600" dirty="0">
                <a:solidFill>
                  <a:schemeClr val="lt1"/>
                </a:solidFill>
              </a:endParaRPr>
            </a:p>
          </p:txBody>
        </p:sp>
        <p:sp>
          <p:nvSpPr>
            <p:cNvPr id="302" name="Google Shape;302;p31"/>
            <p:cNvSpPr txBox="1"/>
            <p:nvPr/>
          </p:nvSpPr>
          <p:spPr>
            <a:xfrm>
              <a:off x="1829200" y="1909125"/>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i="1">
                  <a:solidFill>
                    <a:srgbClr val="FF4A3B"/>
                  </a:solidFill>
                </a:rPr>
                <a:t>Interaktīvais materiāls</a:t>
              </a:r>
              <a:endParaRPr sz="1800" b="0" i="1" u="none" strike="noStrike" cap="none">
                <a:solidFill>
                  <a:srgbClr val="FF4A3B"/>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500" fill="hold"/>
                                        <p:tgtEl>
                                          <p:spTgt spid="292"/>
                                        </p:tgtEl>
                                        <p:attrNameLst>
                                          <p:attrName>ppt_x</p:attrName>
                                        </p:attrNameLst>
                                      </p:cBhvr>
                                      <p:tavLst>
                                        <p:tav tm="0">
                                          <p:val>
                                            <p:strVal val="#ppt_x"/>
                                          </p:val>
                                        </p:tav>
                                        <p:tav tm="100000">
                                          <p:val>
                                            <p:strVal val="#ppt_x"/>
                                          </p:val>
                                        </p:tav>
                                      </p:tavLst>
                                    </p:anim>
                                    <p:anim calcmode="lin" valueType="num">
                                      <p:cBhvr additive="base">
                                        <p:cTn id="8" dur="500" fill="hold"/>
                                        <p:tgtEl>
                                          <p:spTgt spid="29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93"/>
                                        </p:tgtEl>
                                        <p:attrNameLst>
                                          <p:attrName>style.visibility</p:attrName>
                                        </p:attrNameLst>
                                      </p:cBhvr>
                                      <p:to>
                                        <p:strVal val="visible"/>
                                      </p:to>
                                    </p:set>
                                    <p:animEffect transition="in" filter="fade">
                                      <p:cBhvr>
                                        <p:cTn id="12" dur="500"/>
                                        <p:tgtEl>
                                          <p:spTgt spid="29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94"/>
                                        </p:tgtEl>
                                        <p:attrNameLst>
                                          <p:attrName>style.visibility</p:attrName>
                                        </p:attrNameLst>
                                      </p:cBhvr>
                                      <p:to>
                                        <p:strVal val="visible"/>
                                      </p:to>
                                    </p:set>
                                    <p:animEffect transition="in" filter="fade">
                                      <p:cBhvr>
                                        <p:cTn id="16" dur="500"/>
                                        <p:tgtEl>
                                          <p:spTgt spid="29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97"/>
                                        </p:tgtEl>
                                        <p:attrNameLst>
                                          <p:attrName>style.visibility</p:attrName>
                                        </p:attrNameLst>
                                      </p:cBhvr>
                                      <p:to>
                                        <p:strVal val="visible"/>
                                      </p:to>
                                    </p:set>
                                    <p:animEffect transition="in" filter="fade">
                                      <p:cBhvr>
                                        <p:cTn id="20" dur="500"/>
                                        <p:tgtEl>
                                          <p:spTgt spid="29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00"/>
                                        </p:tgtEl>
                                        <p:attrNameLst>
                                          <p:attrName>style.visibility</p:attrName>
                                        </p:attrNameLst>
                                      </p:cBhvr>
                                      <p:to>
                                        <p:strVal val="visible"/>
                                      </p:to>
                                    </p:set>
                                    <p:animEffect transition="in" filter="fade">
                                      <p:cBhvr>
                                        <p:cTn id="24"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63" name="Google Shape;6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64" name="Google Shape;64;p14"/>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65" name="Google Shape;65;p14"/>
          <p:cNvPicPr preferRelativeResize="0"/>
          <p:nvPr/>
        </p:nvPicPr>
        <p:blipFill rotWithShape="1">
          <a:blip r:embed="rId4">
            <a:alphaModFix/>
          </a:blip>
          <a:srcRect l="960" t="-1400" r="-958" b="1400"/>
          <a:stretch/>
        </p:blipFill>
        <p:spPr>
          <a:xfrm>
            <a:off x="4495900" y="382400"/>
            <a:ext cx="4460799" cy="3811800"/>
          </a:xfrm>
          <a:prstGeom prst="rect">
            <a:avLst/>
          </a:prstGeom>
          <a:noFill/>
          <a:ln>
            <a:noFill/>
          </a:ln>
        </p:spPr>
      </p:pic>
      <p:sp>
        <p:nvSpPr>
          <p:cNvPr id="66" name="Google Shape;66;p14"/>
          <p:cNvSpPr txBox="1"/>
          <p:nvPr/>
        </p:nvSpPr>
        <p:spPr>
          <a:xfrm>
            <a:off x="4838125" y="-92225"/>
            <a:ext cx="3840600" cy="35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lv" sz="2000" b="1" i="0" u="none" strike="noStrike" cap="none">
                <a:solidFill>
                  <a:srgbClr val="EDE6E2"/>
                </a:solidFill>
                <a:latin typeface="Arial"/>
                <a:ea typeface="Arial"/>
                <a:cs typeface="Arial"/>
                <a:sym typeface="Arial"/>
              </a:rPr>
              <a:t>Nelicencētu satura patērēšana jauniešu vidū</a:t>
            </a:r>
            <a:endParaRPr sz="2000" b="1" i="0" u="none" strike="noStrike" cap="none">
              <a:solidFill>
                <a:srgbClr val="000000"/>
              </a:solidFill>
              <a:latin typeface="Arial"/>
              <a:ea typeface="Arial"/>
              <a:cs typeface="Arial"/>
              <a:sym typeface="Arial"/>
            </a:endParaRPr>
          </a:p>
        </p:txBody>
      </p:sp>
      <p:sp>
        <p:nvSpPr>
          <p:cNvPr id="67" name="Google Shape;67;p14"/>
          <p:cNvSpPr txBox="1"/>
          <p:nvPr/>
        </p:nvSpPr>
        <p:spPr>
          <a:xfrm>
            <a:off x="4800650" y="4096775"/>
            <a:ext cx="1525500" cy="35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lv" sz="1400" b="1" i="0" u="none" strike="noStrike" cap="none">
                <a:solidFill>
                  <a:srgbClr val="EDE6E2"/>
                </a:solidFill>
                <a:latin typeface="Arial"/>
                <a:ea typeface="Arial"/>
                <a:cs typeface="Arial"/>
                <a:sym typeface="Arial"/>
              </a:rPr>
              <a:t>Nelicen</a:t>
            </a:r>
            <a:r>
              <a:rPr lang="lv" b="1">
                <a:solidFill>
                  <a:srgbClr val="EDE6E2"/>
                </a:solidFill>
              </a:rPr>
              <a:t>c</a:t>
            </a:r>
            <a:r>
              <a:rPr lang="lv" sz="1400" b="1" i="0" u="none" strike="noStrike" cap="none">
                <a:solidFill>
                  <a:srgbClr val="EDE6E2"/>
                </a:solidFill>
                <a:latin typeface="Arial"/>
                <a:ea typeface="Arial"/>
                <a:cs typeface="Arial"/>
                <a:sym typeface="Arial"/>
              </a:rPr>
              <a:t>ēta mūzika</a:t>
            </a:r>
            <a:endParaRPr sz="1400" b="1" i="0" u="none" strike="noStrike" cap="none">
              <a:solidFill>
                <a:srgbClr val="000000"/>
              </a:solidFill>
              <a:latin typeface="Arial"/>
              <a:ea typeface="Arial"/>
              <a:cs typeface="Arial"/>
              <a:sym typeface="Arial"/>
            </a:endParaRPr>
          </a:p>
        </p:txBody>
      </p:sp>
      <p:sp>
        <p:nvSpPr>
          <p:cNvPr id="68" name="Google Shape;68;p14"/>
          <p:cNvSpPr txBox="1"/>
          <p:nvPr/>
        </p:nvSpPr>
        <p:spPr>
          <a:xfrm>
            <a:off x="6129500" y="4096775"/>
            <a:ext cx="1525500" cy="35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lv" sz="1400" b="1" i="0" u="none" strike="noStrike" cap="none">
                <a:solidFill>
                  <a:srgbClr val="EDE6E2"/>
                </a:solidFill>
                <a:latin typeface="Arial"/>
                <a:ea typeface="Arial"/>
                <a:cs typeface="Arial"/>
                <a:sym typeface="Arial"/>
              </a:rPr>
              <a:t>Nelicen</a:t>
            </a:r>
            <a:r>
              <a:rPr lang="lv" b="1">
                <a:solidFill>
                  <a:srgbClr val="EDE6E2"/>
                </a:solidFill>
              </a:rPr>
              <a:t>c</a:t>
            </a:r>
            <a:r>
              <a:rPr lang="lv" sz="1400" b="1" i="0" u="none" strike="noStrike" cap="none">
                <a:solidFill>
                  <a:srgbClr val="EDE6E2"/>
                </a:solidFill>
                <a:latin typeface="Arial"/>
                <a:ea typeface="Arial"/>
                <a:cs typeface="Arial"/>
                <a:sym typeface="Arial"/>
              </a:rPr>
              <a:t>ētas filmas</a:t>
            </a:r>
            <a:endParaRPr sz="1400" b="1" i="0" u="none" strike="noStrike" cap="none">
              <a:solidFill>
                <a:srgbClr val="000000"/>
              </a:solidFill>
              <a:latin typeface="Arial"/>
              <a:ea typeface="Arial"/>
              <a:cs typeface="Arial"/>
              <a:sym typeface="Arial"/>
            </a:endParaRPr>
          </a:p>
        </p:txBody>
      </p:sp>
      <p:sp>
        <p:nvSpPr>
          <p:cNvPr id="69" name="Google Shape;69;p14"/>
          <p:cNvSpPr txBox="1"/>
          <p:nvPr/>
        </p:nvSpPr>
        <p:spPr>
          <a:xfrm>
            <a:off x="7372325" y="4096775"/>
            <a:ext cx="1525500" cy="35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lv" sz="1400" b="1" i="0" u="none" strike="noStrike" cap="none">
                <a:solidFill>
                  <a:srgbClr val="EDE6E2"/>
                </a:solidFill>
                <a:latin typeface="Arial"/>
                <a:ea typeface="Arial"/>
                <a:cs typeface="Arial"/>
                <a:sym typeface="Arial"/>
              </a:rPr>
              <a:t>Nelicen</a:t>
            </a:r>
            <a:r>
              <a:rPr lang="lv" b="1">
                <a:solidFill>
                  <a:srgbClr val="EDE6E2"/>
                </a:solidFill>
              </a:rPr>
              <a:t>c</a:t>
            </a:r>
            <a:r>
              <a:rPr lang="lv" sz="1400" b="1" i="0" u="none" strike="noStrike" cap="none">
                <a:solidFill>
                  <a:srgbClr val="EDE6E2"/>
                </a:solidFill>
                <a:latin typeface="Arial"/>
                <a:ea typeface="Arial"/>
                <a:cs typeface="Arial"/>
                <a:sym typeface="Arial"/>
              </a:rPr>
              <a:t>ētas spēles</a:t>
            </a:r>
            <a:endParaRPr sz="1400" b="1" i="0" u="none" strike="noStrike" cap="none">
              <a:solidFill>
                <a:srgbClr val="000000"/>
              </a:solidFill>
              <a:latin typeface="Arial"/>
              <a:ea typeface="Arial"/>
              <a:cs typeface="Arial"/>
              <a:sym typeface="Arial"/>
            </a:endParaRPr>
          </a:p>
        </p:txBody>
      </p:sp>
      <p:sp>
        <p:nvSpPr>
          <p:cNvPr id="70" name="Google Shape;70;p14"/>
          <p:cNvSpPr txBox="1"/>
          <p:nvPr/>
        </p:nvSpPr>
        <p:spPr>
          <a:xfrm>
            <a:off x="920600" y="422650"/>
            <a:ext cx="3082800" cy="3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lv" sz="4800" b="1" i="0" u="none" strike="noStrike" cap="none">
                <a:solidFill>
                  <a:srgbClr val="20212A"/>
                </a:solidFill>
                <a:latin typeface="Arial"/>
                <a:ea typeface="Arial"/>
                <a:cs typeface="Arial"/>
                <a:sym typeface="Arial"/>
              </a:rPr>
              <a:t>Aptauja*</a:t>
            </a:r>
            <a:endParaRPr sz="4800" b="1" i="0" u="none" strike="noStrike" cap="none">
              <a:solidFill>
                <a:srgbClr val="000000"/>
              </a:solidFill>
              <a:latin typeface="Arial"/>
              <a:ea typeface="Arial"/>
              <a:cs typeface="Arial"/>
              <a:sym typeface="Arial"/>
            </a:endParaRPr>
          </a:p>
        </p:txBody>
      </p:sp>
      <p:sp>
        <p:nvSpPr>
          <p:cNvPr id="71" name="Google Shape;71;p14"/>
          <p:cNvSpPr txBox="1"/>
          <p:nvPr/>
        </p:nvSpPr>
        <p:spPr>
          <a:xfrm>
            <a:off x="487050" y="1450450"/>
            <a:ext cx="3896400" cy="3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b="0" i="0" u="none" strike="noStrike" cap="none">
                <a:solidFill>
                  <a:srgbClr val="EDE6E2"/>
                </a:solidFill>
                <a:latin typeface="Arial"/>
                <a:ea typeface="Arial"/>
                <a:cs typeface="Arial"/>
                <a:sym typeface="Arial"/>
              </a:rPr>
              <a:t>2017.gadā Latvijā reģistrēti </a:t>
            </a:r>
            <a:r>
              <a:rPr lang="lv" sz="1800" b="1" i="0" u="none" strike="noStrike" cap="none">
                <a:solidFill>
                  <a:srgbClr val="EDE6E2"/>
                </a:solidFill>
                <a:latin typeface="Arial"/>
                <a:ea typeface="Arial"/>
                <a:cs typeface="Arial"/>
                <a:sym typeface="Arial"/>
              </a:rPr>
              <a:t>250741</a:t>
            </a:r>
            <a:r>
              <a:rPr lang="lv" sz="1800" b="0" i="0" u="none" strike="noStrike" cap="none">
                <a:solidFill>
                  <a:srgbClr val="EDE6E2"/>
                </a:solidFill>
                <a:latin typeface="Arial"/>
                <a:ea typeface="Arial"/>
                <a:cs typeface="Arial"/>
                <a:sym typeface="Arial"/>
              </a:rPr>
              <a:t> jaunieši (personas vecumā no 13 līdz 25 gadiem)¹. Tas nozīme, ka apmēram </a:t>
            </a:r>
            <a:r>
              <a:rPr lang="lv" sz="1800" b="1" i="0" u="none" strike="noStrike" cap="none">
                <a:solidFill>
                  <a:srgbClr val="EDE6E2"/>
                </a:solidFill>
                <a:latin typeface="Arial"/>
                <a:ea typeface="Arial"/>
                <a:cs typeface="Arial"/>
                <a:sym typeface="Arial"/>
              </a:rPr>
              <a:t>140415 </a:t>
            </a:r>
            <a:r>
              <a:rPr lang="lv" sz="1800" b="0" i="0" u="none" strike="noStrike" cap="none">
                <a:solidFill>
                  <a:srgbClr val="EDE6E2"/>
                </a:solidFill>
                <a:latin typeface="Arial"/>
                <a:ea typeface="Arial"/>
                <a:cs typeface="Arial"/>
                <a:sym typeface="Arial"/>
              </a:rPr>
              <a:t>jaunieši</a:t>
            </a:r>
            <a:r>
              <a:rPr lang="lv" sz="1800" b="1" i="0" u="none" strike="noStrike" cap="none">
                <a:solidFill>
                  <a:srgbClr val="EDE6E2"/>
                </a:solidFill>
                <a:latin typeface="Arial"/>
                <a:ea typeface="Arial"/>
                <a:cs typeface="Arial"/>
                <a:sym typeface="Arial"/>
              </a:rPr>
              <a:t> </a:t>
            </a:r>
            <a:r>
              <a:rPr lang="lv" sz="1800" b="0" i="0" u="none" strike="noStrike" cap="none">
                <a:solidFill>
                  <a:srgbClr val="EDE6E2"/>
                </a:solidFill>
                <a:latin typeface="Arial"/>
                <a:ea typeface="Arial"/>
                <a:cs typeface="Arial"/>
                <a:sym typeface="Arial"/>
              </a:rPr>
              <a:t>neievēro </a:t>
            </a:r>
            <a:r>
              <a:rPr lang="lv" sz="1800" b="0" i="1" u="none" strike="noStrike" cap="none">
                <a:solidFill>
                  <a:srgbClr val="EDE6E2"/>
                </a:solidFill>
                <a:latin typeface="Arial"/>
                <a:ea typeface="Arial"/>
                <a:cs typeface="Arial"/>
                <a:sym typeface="Arial"/>
              </a:rPr>
              <a:t>Autortiesību Likumu</a:t>
            </a:r>
            <a:r>
              <a:rPr lang="lv" sz="1800" b="0" i="0" u="none" strike="noStrike" cap="none">
                <a:solidFill>
                  <a:srgbClr val="EDE6E2"/>
                </a:solidFill>
                <a:latin typeface="Arial"/>
                <a:ea typeface="Arial"/>
                <a:cs typeface="Arial"/>
                <a:sym typeface="Arial"/>
              </a:rPr>
              <a:t> un lejuplādē no interneta nelicen</a:t>
            </a:r>
            <a:r>
              <a:rPr lang="lv" sz="1800">
                <a:solidFill>
                  <a:srgbClr val="EDE6E2"/>
                </a:solidFill>
              </a:rPr>
              <a:t>c</a:t>
            </a:r>
            <a:r>
              <a:rPr lang="lv" sz="1800" b="0" i="0" u="none" strike="noStrike" cap="none">
                <a:solidFill>
                  <a:srgbClr val="EDE6E2"/>
                </a:solidFill>
                <a:latin typeface="Arial"/>
                <a:ea typeface="Arial"/>
                <a:cs typeface="Arial"/>
                <a:sym typeface="Arial"/>
              </a:rPr>
              <a:t>ētus failus.</a:t>
            </a:r>
            <a:endParaRPr sz="1800" b="0" i="0" u="none" strike="noStrike" cap="none">
              <a:solidFill>
                <a:srgbClr val="000000"/>
              </a:solidFill>
              <a:latin typeface="Arial"/>
              <a:ea typeface="Arial"/>
              <a:cs typeface="Arial"/>
              <a:sym typeface="Arial"/>
            </a:endParaRPr>
          </a:p>
        </p:txBody>
      </p:sp>
      <p:sp>
        <p:nvSpPr>
          <p:cNvPr id="72" name="Google Shape;72;p14"/>
          <p:cNvSpPr txBox="1"/>
          <p:nvPr/>
        </p:nvSpPr>
        <p:spPr>
          <a:xfrm>
            <a:off x="456075" y="3361225"/>
            <a:ext cx="3840600" cy="35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lv" sz="1200" b="0" i="1" u="none" strike="noStrike" cap="none">
                <a:solidFill>
                  <a:srgbClr val="EDE6E2"/>
                </a:solidFill>
                <a:latin typeface="Arial"/>
                <a:ea typeface="Arial"/>
                <a:cs typeface="Arial"/>
                <a:sym typeface="Arial"/>
              </a:rPr>
              <a:t>* Aptauju veica Samsung Skola nākotnei sadarbībā ar Mindshare 2018. gada augustā un septembrī, aptaujājot 520 respondentus vecumā no 14 - 18 gadiem.</a:t>
            </a:r>
            <a:endParaRPr sz="1200" b="0" i="0" u="none" strike="noStrike" cap="none">
              <a:solidFill>
                <a:srgbClr val="000000"/>
              </a:solidFill>
              <a:latin typeface="Arial"/>
              <a:ea typeface="Arial"/>
              <a:cs typeface="Arial"/>
              <a:sym typeface="Arial"/>
            </a:endParaRPr>
          </a:p>
        </p:txBody>
      </p:sp>
      <p:sp>
        <p:nvSpPr>
          <p:cNvPr id="73" name="Google Shape;73;p14"/>
          <p:cNvSpPr txBox="1"/>
          <p:nvPr/>
        </p:nvSpPr>
        <p:spPr>
          <a:xfrm>
            <a:off x="456075" y="4741100"/>
            <a:ext cx="8702700" cy="359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lv" sz="800" b="0" i="1" u="none" strike="noStrike" cap="none">
                <a:solidFill>
                  <a:srgbClr val="EDE6E2"/>
                </a:solidFill>
                <a:latin typeface="Arial"/>
                <a:ea typeface="Arial"/>
                <a:cs typeface="Arial"/>
                <a:sym typeface="Arial"/>
              </a:rPr>
              <a:t>¹ - http://jaunatneslietas.lv/sites/default/files/2018-02/Infografika-Jaunie%C5%A1u%20skaits%20Latvij%C4%81.pdf</a:t>
            </a:r>
            <a:endParaRPr sz="800" b="0" i="1" u="none" strike="noStrike" cap="none">
              <a:solidFill>
                <a:srgbClr val="EDE6E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lv" sz="800" b="0" i="1" u="none" strike="noStrike" cap="none">
                <a:solidFill>
                  <a:srgbClr val="EDE6E2"/>
                </a:solidFill>
                <a:latin typeface="Arial"/>
                <a:ea typeface="Arial"/>
                <a:cs typeface="Arial"/>
                <a:sym typeface="Arial"/>
              </a:rPr>
              <a:t>Vairāk informācija par aptauju www.skolanakotnei.lv/jaunumi/petijums-jauniesi-tiessaiste-dzivo-pec-citiem-socialajiem-un-morales-noteikumiem</a:t>
            </a:r>
            <a:endParaRPr sz="800" b="0" i="1" u="none" strike="noStrike" cap="none">
              <a:solidFill>
                <a:srgbClr val="EDE6E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endParaRPr sz="800" b="0" i="1" u="none" strike="noStrike" cap="none">
              <a:solidFill>
                <a:srgbClr val="EDE6E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p:tgtEl>
                                          <p:spTgt spid="70"/>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p:tgtEl>
                                          <p:spTgt spid="65"/>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childTnLst>
                                </p:cTn>
                              </p:par>
                              <p:par>
                                <p:cTn id="15" presetID="2" presetClass="entr" presetSubtype="1"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p:tgtEl>
                                          <p:spTgt spid="6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p:tgtEl>
                                          <p:spTgt spid="6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additive="base">
                                        <p:cTn id="33" dur="500"/>
                                        <p:tgtEl>
                                          <p:spTgt spid="6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308" name="Google Shape;308;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309" name="Google Shape;309;p3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10" name="Google Shape;310;p32"/>
          <p:cNvSpPr txBox="1"/>
          <p:nvPr/>
        </p:nvSpPr>
        <p:spPr>
          <a:xfrm>
            <a:off x="-524850" y="2"/>
            <a:ext cx="7138200" cy="13752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lv" sz="6000" b="1" dirty="0" smtClean="0">
                <a:solidFill>
                  <a:srgbClr val="FF4A3B"/>
                </a:solidFill>
              </a:rPr>
              <a:t>Izmantotā literatūra</a:t>
            </a:r>
            <a:endParaRPr sz="6000" b="1" dirty="0">
              <a:solidFill>
                <a:srgbClr val="FF4A3B"/>
              </a:solidFill>
            </a:endParaRPr>
          </a:p>
          <a:p>
            <a:pPr marL="0" marR="0" lvl="0" indent="0" algn="ctr" rtl="0">
              <a:lnSpc>
                <a:spcPct val="100000"/>
              </a:lnSpc>
              <a:spcBef>
                <a:spcPts val="0"/>
              </a:spcBef>
              <a:spcAft>
                <a:spcPts val="0"/>
              </a:spcAft>
              <a:buClr>
                <a:srgbClr val="000000"/>
              </a:buClr>
              <a:buSzPts val="6000"/>
              <a:buFont typeface="Arial"/>
              <a:buNone/>
            </a:pPr>
            <a:endParaRPr sz="6000" b="1" dirty="0">
              <a:solidFill>
                <a:srgbClr val="FF4A3B"/>
              </a:solidFill>
            </a:endParaRPr>
          </a:p>
        </p:txBody>
      </p:sp>
      <p:sp>
        <p:nvSpPr>
          <p:cNvPr id="311" name="Google Shape;311;p32"/>
          <p:cNvSpPr txBox="1"/>
          <p:nvPr/>
        </p:nvSpPr>
        <p:spPr>
          <a:xfrm>
            <a:off x="96085" y="1820225"/>
            <a:ext cx="93915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lv" sz="1300" dirty="0">
                <a:solidFill>
                  <a:srgbClr val="FFFFFF"/>
                </a:solidFill>
              </a:rPr>
              <a:t>http://jaunatneslietas.lv/sites/default/files/2018-02/Infografika-Jaunie%C5%A1u%20skaits%20Latvij%C4%81.pdf</a:t>
            </a: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r>
              <a:rPr lang="lv" sz="1300" dirty="0">
                <a:solidFill>
                  <a:srgbClr val="FFFFFF"/>
                </a:solidFill>
              </a:rPr>
              <a:t>www.skolanakotnei.lv/jaunumi/petijums-jauniesi-tiessaiste-dzivo-pec-citiem-socialajiem-un-morales-noteikumiem</a:t>
            </a: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r>
              <a:rPr lang="lv" sz="1300" dirty="0">
                <a:solidFill>
                  <a:srgbClr val="FFFFFF"/>
                </a:solidFill>
              </a:rPr>
              <a:t>http://profizgl.lu.lv/mod/book/view.php?id=22319&amp;chapterid=6895</a:t>
            </a: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r>
              <a:rPr lang="lv" sz="1300" dirty="0">
                <a:solidFill>
                  <a:srgbClr val="FFFFFF"/>
                </a:solidFill>
              </a:rPr>
              <a:t>https://likumi.lv/doc.php?id=5138</a:t>
            </a: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r>
              <a:rPr lang="lv" sz="1300" dirty="0">
                <a:solidFill>
                  <a:srgbClr val="FFFFFF"/>
                </a:solidFill>
              </a:rPr>
              <a:t>Veikša, I. Autortiesību un blakustiesību ieguves un izmantošanas problēmas un raidorganizāciju darbībā blakustiesību</a:t>
            </a: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r>
              <a:rPr lang="lv" sz="1300" dirty="0">
                <a:solidFill>
                  <a:srgbClr val="FFFFFF"/>
                </a:solidFill>
              </a:rPr>
              <a:t>Eiropā apraides zonā: promocijas darbs. Rīga: Latvijas Universitāte, 2010. 285 lpp.</a:t>
            </a:r>
            <a:endParaRPr sz="1300"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endParaRPr sz="1300" dirty="0">
              <a:solidFill>
                <a:srgbClr val="FFFFFF"/>
              </a:solidFill>
            </a:endParaRPr>
          </a:p>
          <a:p>
            <a:pPr marL="0" marR="0" lvl="0" indent="0" algn="l" rtl="0">
              <a:lnSpc>
                <a:spcPct val="100000"/>
              </a:lnSpc>
              <a:spcBef>
                <a:spcPts val="0"/>
              </a:spcBef>
              <a:spcAft>
                <a:spcPts val="0"/>
              </a:spcAft>
              <a:buClr>
                <a:srgbClr val="000000"/>
              </a:buClr>
              <a:buSzPts val="1600"/>
              <a:buFont typeface="Arial"/>
              <a:buNone/>
            </a:pPr>
            <a:endParaRPr sz="13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500"/>
                                        <p:tgtEl>
                                          <p:spTgt spid="31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1"/>
                                        </p:tgtEl>
                                        <p:attrNameLst>
                                          <p:attrName>style.visibility</p:attrName>
                                        </p:attrNameLst>
                                      </p:cBhvr>
                                      <p:to>
                                        <p:strVal val="visible"/>
                                      </p:to>
                                    </p:set>
                                    <p:animEffect transition="in" filter="fade">
                                      <p:cBhvr>
                                        <p:cTn id="11"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79" name="Google Shape;79;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80" name="Google Shape;80;p15"/>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81" name="Google Shape;81;p15"/>
          <p:cNvPicPr preferRelativeResize="0"/>
          <p:nvPr/>
        </p:nvPicPr>
        <p:blipFill rotWithShape="1">
          <a:blip r:embed="rId4">
            <a:alphaModFix/>
          </a:blip>
          <a:srcRect/>
          <a:stretch/>
        </p:blipFill>
        <p:spPr>
          <a:xfrm>
            <a:off x="6307409" y="0"/>
            <a:ext cx="2440601" cy="1612475"/>
          </a:xfrm>
          <a:prstGeom prst="rect">
            <a:avLst/>
          </a:prstGeom>
          <a:noFill/>
          <a:ln>
            <a:noFill/>
          </a:ln>
        </p:spPr>
      </p:pic>
      <p:pic>
        <p:nvPicPr>
          <p:cNvPr id="82" name="Google Shape;82;p15"/>
          <p:cNvPicPr preferRelativeResize="0"/>
          <p:nvPr/>
        </p:nvPicPr>
        <p:blipFill rotWithShape="1">
          <a:blip r:embed="rId5">
            <a:alphaModFix/>
          </a:blip>
          <a:srcRect/>
          <a:stretch/>
        </p:blipFill>
        <p:spPr>
          <a:xfrm>
            <a:off x="6331684" y="1765512"/>
            <a:ext cx="2440616" cy="1612475"/>
          </a:xfrm>
          <a:prstGeom prst="rect">
            <a:avLst/>
          </a:prstGeom>
          <a:noFill/>
          <a:ln>
            <a:noFill/>
          </a:ln>
        </p:spPr>
      </p:pic>
      <p:pic>
        <p:nvPicPr>
          <p:cNvPr id="83" name="Google Shape;83;p15"/>
          <p:cNvPicPr preferRelativeResize="0"/>
          <p:nvPr/>
        </p:nvPicPr>
        <p:blipFill rotWithShape="1">
          <a:blip r:embed="rId6">
            <a:alphaModFix/>
          </a:blip>
          <a:srcRect/>
          <a:stretch/>
        </p:blipFill>
        <p:spPr>
          <a:xfrm>
            <a:off x="6331684" y="3531025"/>
            <a:ext cx="2440616" cy="1612475"/>
          </a:xfrm>
          <a:prstGeom prst="rect">
            <a:avLst/>
          </a:prstGeom>
          <a:noFill/>
          <a:ln>
            <a:noFill/>
          </a:ln>
        </p:spPr>
      </p:pic>
      <p:sp>
        <p:nvSpPr>
          <p:cNvPr id="84" name="Google Shape;84;p15"/>
          <p:cNvSpPr txBox="1"/>
          <p:nvPr/>
        </p:nvSpPr>
        <p:spPr>
          <a:xfrm>
            <a:off x="427450" y="406550"/>
            <a:ext cx="6601800" cy="3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lv" sz="4800" b="1" i="0" u="none" strike="noStrike" cap="none">
                <a:solidFill>
                  <a:srgbClr val="20212A"/>
                </a:solidFill>
                <a:latin typeface="Arial"/>
                <a:ea typeface="Arial"/>
                <a:cs typeface="Arial"/>
                <a:sym typeface="Arial"/>
              </a:rPr>
              <a:t>Skolēnu aptauja*</a:t>
            </a:r>
            <a:endParaRPr sz="4800" b="1" i="0" u="none" strike="noStrike" cap="none">
              <a:solidFill>
                <a:srgbClr val="000000"/>
              </a:solidFill>
              <a:latin typeface="Arial"/>
              <a:ea typeface="Arial"/>
              <a:cs typeface="Arial"/>
              <a:sym typeface="Arial"/>
            </a:endParaRPr>
          </a:p>
        </p:txBody>
      </p:sp>
      <p:sp>
        <p:nvSpPr>
          <p:cNvPr id="85" name="Google Shape;85;p15"/>
          <p:cNvSpPr txBox="1"/>
          <p:nvPr/>
        </p:nvSpPr>
        <p:spPr>
          <a:xfrm>
            <a:off x="879051" y="1585662"/>
            <a:ext cx="4265400" cy="3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b="0" i="0" u="none" strike="noStrike" cap="none" dirty="0">
                <a:solidFill>
                  <a:srgbClr val="EDE6E2"/>
                </a:solidFill>
                <a:latin typeface="Arial"/>
                <a:ea typeface="Arial"/>
                <a:cs typeface="Arial"/>
                <a:sym typeface="Arial"/>
              </a:rPr>
              <a:t>Skolā tika veikta anonīma aptauja, kurā bija jāatbild uz trīs jautajumiem: par nelicencētu mūzikas, filmu un spēļu izmantošanu. </a:t>
            </a:r>
            <a:endParaRPr sz="1800" b="0" i="0" u="none" strike="noStrike" cap="none" dirty="0">
              <a:solidFill>
                <a:srgbClr val="000000"/>
              </a:solidFill>
              <a:latin typeface="Arial"/>
              <a:ea typeface="Arial"/>
              <a:cs typeface="Arial"/>
              <a:sym typeface="Arial"/>
            </a:endParaRPr>
          </a:p>
        </p:txBody>
      </p:sp>
      <p:sp>
        <p:nvSpPr>
          <p:cNvPr id="86" name="Google Shape;86;p15"/>
          <p:cNvSpPr txBox="1"/>
          <p:nvPr/>
        </p:nvSpPr>
        <p:spPr>
          <a:xfrm>
            <a:off x="459025" y="3531025"/>
            <a:ext cx="4353600" cy="359700"/>
          </a:xfrm>
          <a:prstGeom prst="rect">
            <a:avLst/>
          </a:prstGeom>
          <a:noFill/>
          <a:ln>
            <a:noFill/>
          </a:ln>
        </p:spPr>
        <p:txBody>
          <a:bodyPr spcFirstLastPara="1" wrap="square" lIns="91425" tIns="91425" rIns="91425" bIns="91425" anchor="t" anchorCtr="0">
            <a:noAutofit/>
          </a:bodyPr>
          <a:lstStyle/>
          <a:p>
            <a:pPr marL="457200" marR="0" lvl="0" indent="0" algn="ctr" rtl="0">
              <a:lnSpc>
                <a:spcPct val="100000"/>
              </a:lnSpc>
              <a:spcBef>
                <a:spcPts val="0"/>
              </a:spcBef>
              <a:spcAft>
                <a:spcPts val="0"/>
              </a:spcAft>
              <a:buClr>
                <a:srgbClr val="000000"/>
              </a:buClr>
              <a:buSzPts val="1200"/>
              <a:buFont typeface="Arial"/>
              <a:buNone/>
            </a:pPr>
            <a:r>
              <a:rPr lang="lv" sz="1200" b="0" i="0" u="none" strike="noStrike" cap="none">
                <a:solidFill>
                  <a:srgbClr val="EDE6E2"/>
                </a:solidFill>
                <a:latin typeface="Arial"/>
                <a:ea typeface="Arial"/>
                <a:cs typeface="Arial"/>
                <a:sym typeface="Arial"/>
              </a:rPr>
              <a:t>* Aptauju veica “Future Kidos” 2019. gada janvārī, Madonas pilsētas vidusskolā, aptaujājot 34 jauniešus.</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p:tgtEl>
                                          <p:spTgt spid="81"/>
                                        </p:tgtEl>
                                        <p:attrNameLst>
                                          <p:attrName>ppt_x</p:attrName>
                                        </p:attrNameLst>
                                      </p:cBhvr>
                                      <p:tavLst>
                                        <p:tav tm="0">
                                          <p:val>
                                            <p:strVal val="#ppt_x+1"/>
                                          </p:val>
                                        </p:tav>
                                        <p:tav tm="100000">
                                          <p:val>
                                            <p:strVal val="#ppt_x"/>
                                          </p:val>
                                        </p:tav>
                                      </p:tavLst>
                                    </p:anim>
                                  </p:childTnLst>
                                </p:cTn>
                              </p:par>
                              <p:par>
                                <p:cTn id="16" presetID="10" presetClass="entr" presetSubtype="0" fill="hold"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p:tgtEl>
                                          <p:spTgt spid="82"/>
                                        </p:tgtEl>
                                        <p:attrNameLst>
                                          <p:attrName>ppt_x</p:attrName>
                                        </p:attrNameLst>
                                      </p:cBhvr>
                                      <p:tavLst>
                                        <p:tav tm="0">
                                          <p:val>
                                            <p:strVal val="#ppt_x+1"/>
                                          </p:val>
                                        </p:tav>
                                        <p:tav tm="100000">
                                          <p:val>
                                            <p:strVal val="#ppt_x"/>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additive="base">
                                        <p:cTn id="26" dur="500"/>
                                        <p:tgtEl>
                                          <p:spTgt spid="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92" name="Google Shape;9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93" name="Google Shape;93;p16"/>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4" name="Google Shape;94;p16"/>
          <p:cNvSpPr txBox="1"/>
          <p:nvPr/>
        </p:nvSpPr>
        <p:spPr>
          <a:xfrm>
            <a:off x="1271100" y="551525"/>
            <a:ext cx="6601800" cy="35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4800" b="1" i="0" u="none" strike="noStrike" cap="none">
                <a:solidFill>
                  <a:srgbClr val="20212A"/>
                </a:solidFill>
                <a:latin typeface="Arial"/>
                <a:ea typeface="Arial"/>
                <a:cs typeface="Arial"/>
                <a:sym typeface="Arial"/>
              </a:rPr>
              <a:t>Secinājumi</a:t>
            </a:r>
            <a:endParaRPr sz="4800" b="1" i="0" u="none" strike="noStrike" cap="none">
              <a:solidFill>
                <a:srgbClr val="000000"/>
              </a:solidFill>
              <a:latin typeface="Arial"/>
              <a:ea typeface="Arial"/>
              <a:cs typeface="Arial"/>
              <a:sym typeface="Arial"/>
            </a:endParaRPr>
          </a:p>
        </p:txBody>
      </p:sp>
      <p:sp>
        <p:nvSpPr>
          <p:cNvPr id="95" name="Google Shape;95;p16"/>
          <p:cNvSpPr txBox="1"/>
          <p:nvPr/>
        </p:nvSpPr>
        <p:spPr>
          <a:xfrm>
            <a:off x="1874450" y="1428950"/>
            <a:ext cx="5524800" cy="3597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FFFFFF"/>
              </a:buClr>
              <a:buSzPts val="1800"/>
              <a:buFont typeface="Arial"/>
              <a:buAutoNum type="arabicParenR"/>
            </a:pPr>
            <a:r>
              <a:rPr lang="lv" sz="1800" b="0" i="0" u="none" strike="noStrike" cap="none">
                <a:solidFill>
                  <a:srgbClr val="EDE6E2"/>
                </a:solidFill>
                <a:latin typeface="Arial"/>
                <a:ea typeface="Arial"/>
                <a:cs typeface="Arial"/>
                <a:sym typeface="Arial"/>
              </a:rPr>
              <a:t>Mūsu skolā “Autortiesību likumu” ievēro mazāk par pusi no aptaujātajiem skolēniem</a:t>
            </a:r>
            <a:endParaRPr sz="1800" b="0" i="0" u="none" strike="noStrike" cap="none">
              <a:solidFill>
                <a:srgbClr val="EDE6E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DE6E2"/>
              </a:solidFill>
              <a:latin typeface="Arial"/>
              <a:ea typeface="Arial"/>
              <a:cs typeface="Arial"/>
              <a:sym typeface="Arial"/>
            </a:endParaRPr>
          </a:p>
        </p:txBody>
      </p:sp>
      <p:sp>
        <p:nvSpPr>
          <p:cNvPr id="96" name="Google Shape;96;p16"/>
          <p:cNvSpPr txBox="1"/>
          <p:nvPr/>
        </p:nvSpPr>
        <p:spPr>
          <a:xfrm>
            <a:off x="1874450" y="2199875"/>
            <a:ext cx="5638500" cy="3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b="0" i="0" u="none" strike="noStrike" cap="none">
                <a:solidFill>
                  <a:srgbClr val="EDE6E2"/>
                </a:solidFill>
                <a:latin typeface="Arial"/>
                <a:ea typeface="Arial"/>
                <a:cs typeface="Arial"/>
                <a:sym typeface="Arial"/>
              </a:rPr>
              <a:t>2)    Skolēni šo likumu ievēro, iegādājoties licencētas</a:t>
            </a:r>
            <a:endParaRPr sz="1800" b="0" i="0" u="none" strike="noStrike" cap="none">
              <a:solidFill>
                <a:srgbClr val="EDE6E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lv" sz="1800" b="0" i="0" u="none" strike="noStrike" cap="none">
                <a:solidFill>
                  <a:srgbClr val="EDE6E2"/>
                </a:solidFill>
                <a:latin typeface="Arial"/>
                <a:ea typeface="Arial"/>
                <a:cs typeface="Arial"/>
                <a:sym typeface="Arial"/>
              </a:rPr>
              <a:t>       spēles, jo tās ir kvalitatīvākas un pilnvērtīgākas.</a:t>
            </a:r>
            <a:endParaRPr sz="1800" b="0" i="0" u="none" strike="noStrike" cap="none">
              <a:solidFill>
                <a:srgbClr val="EDE6E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DE6E2"/>
              </a:solidFill>
              <a:latin typeface="Arial"/>
              <a:ea typeface="Arial"/>
              <a:cs typeface="Arial"/>
              <a:sym typeface="Arial"/>
            </a:endParaRPr>
          </a:p>
        </p:txBody>
      </p:sp>
      <p:sp>
        <p:nvSpPr>
          <p:cNvPr id="97" name="Google Shape;97;p16"/>
          <p:cNvSpPr txBox="1"/>
          <p:nvPr/>
        </p:nvSpPr>
        <p:spPr>
          <a:xfrm>
            <a:off x="1838600" y="2895263"/>
            <a:ext cx="5809800" cy="3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lv" sz="1800" b="0" i="0" u="none" strike="noStrike" cap="none">
                <a:solidFill>
                  <a:srgbClr val="EDE6E2"/>
                </a:solidFill>
                <a:latin typeface="Arial"/>
                <a:ea typeface="Arial"/>
                <a:cs typeface="Arial"/>
                <a:sym typeface="Arial"/>
              </a:rPr>
              <a:t>3)    Liela daļa aptaujāto nezina, kas ir “Autortiesību </a:t>
            </a:r>
            <a:endParaRPr sz="1800" b="0" i="0" u="none" strike="noStrike" cap="none">
              <a:solidFill>
                <a:srgbClr val="EDE6E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lv" sz="1800" b="0" i="0" u="none" strike="noStrike" cap="none">
                <a:solidFill>
                  <a:srgbClr val="EDE6E2"/>
                </a:solidFill>
                <a:latin typeface="Arial"/>
                <a:ea typeface="Arial"/>
                <a:cs typeface="Arial"/>
                <a:sym typeface="Arial"/>
              </a:rPr>
              <a:t>       likums”</a:t>
            </a:r>
            <a:endParaRPr sz="1800" b="0" i="0" u="none" strike="noStrike" cap="none">
              <a:solidFill>
                <a:srgbClr val="EDE6E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EDE6E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DE6E2"/>
              </a:solidFill>
              <a:latin typeface="Arial"/>
              <a:ea typeface="Arial"/>
              <a:cs typeface="Arial"/>
              <a:sym typeface="Arial"/>
            </a:endParaRPr>
          </a:p>
        </p:txBody>
      </p:sp>
      <p:sp>
        <p:nvSpPr>
          <p:cNvPr id="98" name="Google Shape;98;p16"/>
          <p:cNvSpPr txBox="1"/>
          <p:nvPr/>
        </p:nvSpPr>
        <p:spPr>
          <a:xfrm>
            <a:off x="1838600" y="3590675"/>
            <a:ext cx="5881500" cy="3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EDE6E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EDE6E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p:tgtEl>
                                          <p:spTgt spid="9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04" name="Google Shape;104;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05" name="Google Shape;105;p1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6" name="Google Shape;106;p17"/>
          <p:cNvSpPr txBox="1"/>
          <p:nvPr/>
        </p:nvSpPr>
        <p:spPr>
          <a:xfrm>
            <a:off x="3453975" y="69300"/>
            <a:ext cx="5411400" cy="546600"/>
          </a:xfrm>
          <a:prstGeom prst="rect">
            <a:avLst/>
          </a:prstGeom>
          <a:noFill/>
          <a:ln>
            <a:noFill/>
          </a:ln>
        </p:spPr>
        <p:txBody>
          <a:bodyPr spcFirstLastPara="1" wrap="square" lIns="91425" tIns="0"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4800" b="1" i="0" u="none" strike="noStrike" cap="none">
                <a:solidFill>
                  <a:srgbClr val="FF4A3B"/>
                </a:solidFill>
                <a:latin typeface="Arial"/>
                <a:ea typeface="Arial"/>
                <a:cs typeface="Arial"/>
                <a:sym typeface="Arial"/>
              </a:rPr>
              <a:t>Autortiesības</a:t>
            </a:r>
            <a:endParaRPr sz="4800" b="1" i="0" u="none" strike="noStrike" cap="none">
              <a:solidFill>
                <a:srgbClr val="000000"/>
              </a:solidFill>
              <a:latin typeface="Arial"/>
              <a:ea typeface="Arial"/>
              <a:cs typeface="Arial"/>
              <a:sym typeface="Arial"/>
            </a:endParaRPr>
          </a:p>
        </p:txBody>
      </p:sp>
      <p:grpSp>
        <p:nvGrpSpPr>
          <p:cNvPr id="107" name="Google Shape;107;p17"/>
          <p:cNvGrpSpPr/>
          <p:nvPr/>
        </p:nvGrpSpPr>
        <p:grpSpPr>
          <a:xfrm>
            <a:off x="4164925" y="792475"/>
            <a:ext cx="4050600" cy="689888"/>
            <a:chOff x="3934800" y="776425"/>
            <a:chExt cx="4050600" cy="689888"/>
          </a:xfrm>
        </p:grpSpPr>
        <p:sp>
          <p:nvSpPr>
            <p:cNvPr id="108" name="Google Shape;108;p17"/>
            <p:cNvSpPr txBox="1"/>
            <p:nvPr/>
          </p:nvSpPr>
          <p:spPr>
            <a:xfrm>
              <a:off x="3934800" y="1106313"/>
              <a:ext cx="4050600" cy="360000"/>
            </a:xfrm>
            <a:prstGeom prst="rect">
              <a:avLst/>
            </a:prstGeom>
            <a:noFill/>
            <a:ln>
              <a:noFill/>
            </a:ln>
          </p:spPr>
          <p:txBody>
            <a:bodyPr spcFirstLastPara="1" wrap="square" lIns="91425" tIns="18000" rIns="91425" bIns="540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lv" sz="1400" b="0" i="0" u="none" strike="noStrike" cap="none">
                  <a:solidFill>
                    <a:srgbClr val="20212A"/>
                  </a:solidFill>
                  <a:latin typeface="Arial"/>
                  <a:ea typeface="Arial"/>
                  <a:cs typeface="Arial"/>
                  <a:sym typeface="Arial"/>
                </a:rPr>
                <a:t>Autortiesības ir autora personisko nemantisko un mantisko tiesību kopums uz paša radītu intelektuālo darbu tā materiālajā formā.</a:t>
              </a:r>
              <a:endParaRPr sz="1400" b="0" i="0" u="none" strike="noStrike" cap="none">
                <a:solidFill>
                  <a:srgbClr val="000000"/>
                </a:solidFill>
                <a:latin typeface="Arial"/>
                <a:ea typeface="Arial"/>
                <a:cs typeface="Arial"/>
                <a:sym typeface="Arial"/>
              </a:endParaRPr>
            </a:p>
          </p:txBody>
        </p:sp>
        <p:sp>
          <p:nvSpPr>
            <p:cNvPr id="109" name="Google Shape;109;p17"/>
            <p:cNvSpPr txBox="1"/>
            <p:nvPr/>
          </p:nvSpPr>
          <p:spPr>
            <a:xfrm>
              <a:off x="3934800" y="776425"/>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b="0" i="1" u="none" strike="noStrike" cap="none">
                  <a:solidFill>
                    <a:srgbClr val="FF4A3B"/>
                  </a:solidFill>
                  <a:latin typeface="Arial"/>
                  <a:ea typeface="Arial"/>
                  <a:cs typeface="Arial"/>
                  <a:sym typeface="Arial"/>
                </a:rPr>
                <a:t>Jēdziena skaidrojums</a:t>
              </a:r>
              <a:endParaRPr sz="1600" b="0" i="1" u="none" strike="noStrike" cap="none">
                <a:solidFill>
                  <a:srgbClr val="FF4A3B"/>
                </a:solidFill>
                <a:latin typeface="Arial"/>
                <a:ea typeface="Arial"/>
                <a:cs typeface="Arial"/>
                <a:sym typeface="Arial"/>
              </a:endParaRPr>
            </a:p>
          </p:txBody>
        </p:sp>
      </p:grpSp>
      <p:sp>
        <p:nvSpPr>
          <p:cNvPr id="110" name="Google Shape;110;p17"/>
          <p:cNvSpPr txBox="1"/>
          <p:nvPr/>
        </p:nvSpPr>
        <p:spPr>
          <a:xfrm>
            <a:off x="4134375" y="2307963"/>
            <a:ext cx="4050600" cy="36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lv" sz="1600" b="0" i="1" u="none" strike="noStrike" cap="none">
                <a:solidFill>
                  <a:srgbClr val="FF4A3B"/>
                </a:solidFill>
                <a:latin typeface="Arial"/>
                <a:ea typeface="Arial"/>
                <a:cs typeface="Arial"/>
                <a:sym typeface="Arial"/>
              </a:rPr>
              <a:t>Autortiesību aisardzības beigas</a:t>
            </a:r>
            <a:endParaRPr sz="1600" b="0" i="1" u="none" strike="noStrike" cap="none">
              <a:solidFill>
                <a:srgbClr val="FF4A3B"/>
              </a:solidFill>
              <a:latin typeface="Arial"/>
              <a:ea typeface="Arial"/>
              <a:cs typeface="Arial"/>
              <a:sym typeface="Arial"/>
            </a:endParaRPr>
          </a:p>
        </p:txBody>
      </p:sp>
      <p:sp>
        <p:nvSpPr>
          <p:cNvPr id="111" name="Google Shape;111;p17"/>
          <p:cNvSpPr txBox="1"/>
          <p:nvPr/>
        </p:nvSpPr>
        <p:spPr>
          <a:xfrm>
            <a:off x="4134363" y="2622788"/>
            <a:ext cx="4050600" cy="360000"/>
          </a:xfrm>
          <a:prstGeom prst="rect">
            <a:avLst/>
          </a:prstGeom>
          <a:noFill/>
          <a:ln>
            <a:noFill/>
          </a:ln>
        </p:spPr>
        <p:txBody>
          <a:bodyPr spcFirstLastPara="1" wrap="square" lIns="91425" tIns="18000"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lv" sz="1400" b="0" i="0" u="none" strike="noStrike" cap="none">
                <a:solidFill>
                  <a:srgbClr val="20212A"/>
                </a:solidFill>
                <a:latin typeface="Arial"/>
                <a:ea typeface="Arial"/>
                <a:cs typeface="Arial"/>
                <a:sym typeface="Arial"/>
              </a:rPr>
              <a:t>Autortiesību aizsardzībai noteiktais termiņš ir 70 gadu no pēdējā līdzautora nāves. Pēc š</a:t>
            </a:r>
            <a:r>
              <a:rPr lang="lv" sz="1400" b="0" i="1" u="none" strike="noStrike" cap="none">
                <a:solidFill>
                  <a:srgbClr val="20212A"/>
                </a:solidFill>
                <a:latin typeface="Arial"/>
                <a:ea typeface="Arial"/>
                <a:cs typeface="Arial"/>
                <a:sym typeface="Arial"/>
              </a:rPr>
              <a:t>ā</a:t>
            </a:r>
            <a:r>
              <a:rPr lang="lv" sz="1400" b="0" i="0" u="none" strike="noStrike" cap="none">
                <a:solidFill>
                  <a:srgbClr val="20212A"/>
                </a:solidFill>
                <a:latin typeface="Arial"/>
                <a:ea typeface="Arial"/>
                <a:cs typeface="Arial"/>
                <a:sym typeface="Arial"/>
              </a:rPr>
              <a:t> termiņa beigām darbs kļūst publiski pieejams.</a:t>
            </a:r>
            <a:endParaRPr sz="1400" b="0" i="0" u="none" strike="noStrike" cap="none">
              <a:solidFill>
                <a:srgbClr val="000000"/>
              </a:solidFill>
              <a:latin typeface="Arial"/>
              <a:ea typeface="Arial"/>
              <a:cs typeface="Arial"/>
              <a:sym typeface="Arial"/>
            </a:endParaRPr>
          </a:p>
        </p:txBody>
      </p:sp>
      <p:pic>
        <p:nvPicPr>
          <p:cNvPr id="112" name="Google Shape;112;p17"/>
          <p:cNvPicPr preferRelativeResize="0"/>
          <p:nvPr/>
        </p:nvPicPr>
        <p:blipFill rotWithShape="1">
          <a:blip r:embed="rId4">
            <a:alphaModFix/>
          </a:blip>
          <a:srcRect/>
          <a:stretch/>
        </p:blipFill>
        <p:spPr>
          <a:xfrm>
            <a:off x="6015925" y="3572725"/>
            <a:ext cx="3869675" cy="1129825"/>
          </a:xfrm>
          <a:prstGeom prst="rect">
            <a:avLst/>
          </a:prstGeom>
          <a:noFill/>
          <a:ln>
            <a:noFill/>
          </a:ln>
        </p:spPr>
      </p:pic>
      <p:pic>
        <p:nvPicPr>
          <p:cNvPr id="113" name="Google Shape;113;p17"/>
          <p:cNvPicPr preferRelativeResize="0"/>
          <p:nvPr/>
        </p:nvPicPr>
        <p:blipFill rotWithShape="1">
          <a:blip r:embed="rId5">
            <a:alphaModFix/>
          </a:blip>
          <a:srcRect/>
          <a:stretch/>
        </p:blipFill>
        <p:spPr>
          <a:xfrm>
            <a:off x="4164913" y="3450713"/>
            <a:ext cx="1373825" cy="1373850"/>
          </a:xfrm>
          <a:prstGeom prst="rect">
            <a:avLst/>
          </a:prstGeom>
          <a:noFill/>
          <a:ln>
            <a:noFill/>
          </a:ln>
        </p:spPr>
      </p:pic>
      <p:sp>
        <p:nvSpPr>
          <p:cNvPr id="114" name="Google Shape;114;p17"/>
          <p:cNvSpPr txBox="1"/>
          <p:nvPr/>
        </p:nvSpPr>
        <p:spPr>
          <a:xfrm>
            <a:off x="6507925" y="3725300"/>
            <a:ext cx="25932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lv" sz="1400" b="1" i="1" u="none" strike="noStrike" cap="none">
                <a:solidFill>
                  <a:srgbClr val="FF4A3B"/>
                </a:solidFill>
                <a:latin typeface="Arial"/>
                <a:ea typeface="Arial"/>
                <a:cs typeface="Arial"/>
                <a:sym typeface="Arial"/>
              </a:rPr>
              <a:t>Starptautiski pieņemtais autortiesību norādes simbols</a:t>
            </a:r>
            <a:endParaRPr sz="1400" b="1" i="1" u="none" strike="noStrike" cap="none">
              <a:solidFill>
                <a:srgbClr val="FF4A3B"/>
              </a:solidFill>
              <a:latin typeface="Arial"/>
              <a:ea typeface="Arial"/>
              <a:cs typeface="Arial"/>
              <a:sym typeface="Arial"/>
            </a:endParaRPr>
          </a:p>
        </p:txBody>
      </p:sp>
      <p:sp>
        <p:nvSpPr>
          <p:cNvPr id="115" name="Google Shape;115;p17"/>
          <p:cNvSpPr txBox="1"/>
          <p:nvPr/>
        </p:nvSpPr>
        <p:spPr>
          <a:xfrm>
            <a:off x="441300" y="4891125"/>
            <a:ext cx="8702700" cy="359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chemeClr val="dk1"/>
              </a:buClr>
              <a:buSzPts val="1100"/>
              <a:buFont typeface="Arial"/>
              <a:buNone/>
            </a:pPr>
            <a:r>
              <a:rPr lang="lv" sz="800" b="0" i="0" u="none" strike="noStrike" cap="none">
                <a:solidFill>
                  <a:srgbClr val="000000"/>
                </a:solidFill>
                <a:latin typeface="Arial"/>
                <a:ea typeface="Arial"/>
                <a:cs typeface="Arial"/>
                <a:sym typeface="Arial"/>
              </a:rPr>
              <a:t>http://profizgl.lu.lv/mod/book/view.php?id=22319&amp;chapterid=6895</a:t>
            </a:r>
            <a:endParaRPr sz="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par>
                                <p:cTn id="16" presetID="10" presetClass="entr" presetSubtype="0"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500"/>
                                        <p:tgtEl>
                                          <p:spTgt spid="111"/>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additive="base">
                                        <p:cTn id="22" dur="500"/>
                                        <p:tgtEl>
                                          <p:spTgt spid="112"/>
                                        </p:tgtEl>
                                        <p:attrNameLst>
                                          <p:attrName>ppt_x</p:attrName>
                                        </p:attrNameLst>
                                      </p:cBhvr>
                                      <p:tavLst>
                                        <p:tav tm="0">
                                          <p:val>
                                            <p:strVal val="#ppt_x+1"/>
                                          </p:val>
                                        </p:tav>
                                        <p:tav tm="100000">
                                          <p:val>
                                            <p:strVal val="#ppt_x"/>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p:tgtEl>
                                          <p:spTgt spid="114"/>
                                        </p:tgtEl>
                                        <p:attrNameLst>
                                          <p:attrName>ppt_x</p:attrName>
                                        </p:attrNameLst>
                                      </p:cBhvr>
                                      <p:tavLst>
                                        <p:tav tm="0">
                                          <p:val>
                                            <p:strVal val="#ppt_x+1"/>
                                          </p:val>
                                        </p:tav>
                                        <p:tav tm="100000">
                                          <p:val>
                                            <p:strVal val="#ppt_x"/>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additive="base">
                                        <p:cTn id="30" dur="500"/>
                                        <p:tgtEl>
                                          <p:spTgt spid="11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15"/>
                                        </p:tgtEl>
                                        <p:attrNameLst>
                                          <p:attrName>style.visibility</p:attrName>
                                        </p:attrNameLst>
                                      </p:cBhvr>
                                      <p:to>
                                        <p:strVal val="visible"/>
                                      </p:to>
                                    </p:set>
                                    <p:anim calcmode="lin" valueType="num">
                                      <p:cBhvr additive="base">
                                        <p:cTn id="34" dur="500"/>
                                        <p:tgtEl>
                                          <p:spTgt spid="1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21" name="Google Shape;121;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22" name="Google Shape;122;p1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3" name="Google Shape;123;p18"/>
          <p:cNvSpPr txBox="1"/>
          <p:nvPr/>
        </p:nvSpPr>
        <p:spPr>
          <a:xfrm>
            <a:off x="3175675" y="80000"/>
            <a:ext cx="5414700" cy="13680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4800" b="1" i="0" u="none" strike="noStrike" cap="none">
                <a:solidFill>
                  <a:srgbClr val="FF4A3B"/>
                </a:solidFill>
                <a:latin typeface="Arial"/>
                <a:ea typeface="Arial"/>
                <a:cs typeface="Arial"/>
                <a:sym typeface="Arial"/>
              </a:rPr>
              <a:t>Autortiesības aizsargā</a:t>
            </a:r>
            <a:endParaRPr sz="4800" b="1" i="0" u="none" strike="noStrike" cap="none">
              <a:solidFill>
                <a:srgbClr val="000000"/>
              </a:solidFill>
              <a:latin typeface="Arial"/>
              <a:ea typeface="Arial"/>
              <a:cs typeface="Arial"/>
              <a:sym typeface="Arial"/>
            </a:endParaRPr>
          </a:p>
        </p:txBody>
      </p:sp>
      <p:sp>
        <p:nvSpPr>
          <p:cNvPr id="124" name="Google Shape;124;p18"/>
          <p:cNvSpPr txBox="1"/>
          <p:nvPr/>
        </p:nvSpPr>
        <p:spPr>
          <a:xfrm>
            <a:off x="2755725" y="2151075"/>
            <a:ext cx="2221500" cy="360000"/>
          </a:xfrm>
          <a:prstGeom prst="rect">
            <a:avLst/>
          </a:prstGeom>
          <a:noFill/>
          <a:ln>
            <a:noFill/>
          </a:ln>
        </p:spPr>
        <p:txBody>
          <a:bodyPr spcFirstLastPara="1" wrap="square" lIns="91425" tIns="18000" rIns="91425" bIns="54000" anchor="t" anchorCtr="0">
            <a:noAutofit/>
          </a:bodyPr>
          <a:lstStyle/>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literārie darbi</a:t>
            </a:r>
            <a:endParaRPr sz="1400" b="0" i="0" u="none" strike="noStrike" cap="none">
              <a:solidFill>
                <a:srgbClr val="20212A"/>
              </a:solidFill>
              <a:latin typeface="Arial"/>
              <a:ea typeface="Arial"/>
              <a:cs typeface="Arial"/>
              <a:sym typeface="Arial"/>
            </a:endParaRPr>
          </a:p>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audiovizuālie darbi</a:t>
            </a:r>
            <a:endParaRPr sz="1400" b="0" i="0" u="none" strike="noStrike" cap="none">
              <a:solidFill>
                <a:srgbClr val="20212A"/>
              </a:solidFill>
              <a:latin typeface="Arial"/>
              <a:ea typeface="Arial"/>
              <a:cs typeface="Arial"/>
              <a:sym typeface="Arial"/>
            </a:endParaRPr>
          </a:p>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horeogrāfiskie darbi</a:t>
            </a:r>
            <a:endParaRPr sz="1400" b="0" i="0" u="none" strike="noStrike" cap="none">
              <a:solidFill>
                <a:srgbClr val="20212A"/>
              </a:solidFill>
              <a:latin typeface="Arial"/>
              <a:ea typeface="Arial"/>
              <a:cs typeface="Arial"/>
              <a:sym typeface="Arial"/>
            </a:endParaRPr>
          </a:p>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muzikālie darbi</a:t>
            </a:r>
            <a:endParaRPr sz="1400" b="0" i="0" u="none" strike="noStrike" cap="none">
              <a:solidFill>
                <a:srgbClr val="20212A"/>
              </a:solidFill>
              <a:latin typeface="Arial"/>
              <a:ea typeface="Arial"/>
              <a:cs typeface="Arial"/>
              <a:sym typeface="Arial"/>
            </a:endParaRPr>
          </a:p>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mākslas darbi</a:t>
            </a:r>
            <a:endParaRPr sz="1400" b="0" i="0" u="none" strike="noStrike" cap="none">
              <a:solidFill>
                <a:srgbClr val="20212A"/>
              </a:solidFill>
              <a:latin typeface="Arial"/>
              <a:ea typeface="Arial"/>
              <a:cs typeface="Arial"/>
              <a:sym typeface="Arial"/>
            </a:endParaRPr>
          </a:p>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dizaina darbi</a:t>
            </a:r>
            <a:endParaRPr sz="1400" b="0" i="0" u="none" strike="noStrike" cap="none">
              <a:solidFill>
                <a:srgbClr val="20212A"/>
              </a:solidFill>
              <a:latin typeface="Arial"/>
              <a:ea typeface="Arial"/>
              <a:cs typeface="Arial"/>
              <a:sym typeface="Arial"/>
            </a:endParaRPr>
          </a:p>
          <a:p>
            <a:pPr marL="457200" marR="0" lvl="0" indent="0" algn="l" rtl="0">
              <a:lnSpc>
                <a:spcPct val="100000"/>
              </a:lnSpc>
              <a:spcBef>
                <a:spcPts val="0"/>
              </a:spcBef>
              <a:spcAft>
                <a:spcPts val="0"/>
              </a:spcAft>
              <a:buNone/>
            </a:pPr>
            <a:endParaRPr sz="1400" b="0" i="0" u="none" strike="noStrike" cap="none">
              <a:solidFill>
                <a:srgbClr val="20212A"/>
              </a:solidFill>
              <a:latin typeface="Arial"/>
              <a:ea typeface="Arial"/>
              <a:cs typeface="Arial"/>
              <a:sym typeface="Arial"/>
            </a:endParaRPr>
          </a:p>
        </p:txBody>
      </p:sp>
      <p:sp>
        <p:nvSpPr>
          <p:cNvPr id="125" name="Google Shape;125;p18"/>
          <p:cNvSpPr txBox="1"/>
          <p:nvPr/>
        </p:nvSpPr>
        <p:spPr>
          <a:xfrm>
            <a:off x="2614100" y="1853325"/>
            <a:ext cx="2547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lv" sz="1600" b="0" i="1" u="none" strike="noStrike" cap="none">
                <a:solidFill>
                  <a:srgbClr val="FF4A3B"/>
                </a:solidFill>
                <a:latin typeface="Arial"/>
                <a:ea typeface="Arial"/>
                <a:cs typeface="Arial"/>
                <a:sym typeface="Arial"/>
              </a:rPr>
              <a:t>Daži aizsargājamie darbi</a:t>
            </a:r>
            <a:endParaRPr sz="1600" b="0" i="1" u="none" strike="noStrike" cap="none">
              <a:solidFill>
                <a:srgbClr val="FF4A3B"/>
              </a:solidFill>
              <a:latin typeface="Arial"/>
              <a:ea typeface="Arial"/>
              <a:cs typeface="Arial"/>
              <a:sym typeface="Arial"/>
            </a:endParaRPr>
          </a:p>
        </p:txBody>
      </p:sp>
      <p:sp>
        <p:nvSpPr>
          <p:cNvPr id="126" name="Google Shape;126;p18"/>
          <p:cNvSpPr txBox="1"/>
          <p:nvPr/>
        </p:nvSpPr>
        <p:spPr>
          <a:xfrm>
            <a:off x="441300" y="4891125"/>
            <a:ext cx="8702700" cy="359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800"/>
              <a:buFont typeface="Arial"/>
              <a:buNone/>
            </a:pPr>
            <a:r>
              <a:rPr lang="lv" sz="800" b="0" i="1" u="none" strike="noStrike" cap="none">
                <a:solidFill>
                  <a:srgbClr val="000000"/>
                </a:solidFill>
                <a:latin typeface="Arial"/>
                <a:ea typeface="Arial"/>
                <a:cs typeface="Arial"/>
                <a:sym typeface="Arial"/>
              </a:rPr>
              <a:t>https://likumi.lv/doc.php?id=5138</a:t>
            </a:r>
            <a:endParaRPr sz="800" b="0" i="1" u="none" strike="noStrike" cap="none">
              <a:solidFill>
                <a:srgbClr val="000000"/>
              </a:solidFill>
              <a:latin typeface="Arial"/>
              <a:ea typeface="Arial"/>
              <a:cs typeface="Arial"/>
              <a:sym typeface="Arial"/>
            </a:endParaRPr>
          </a:p>
        </p:txBody>
      </p:sp>
      <p:sp>
        <p:nvSpPr>
          <p:cNvPr id="127" name="Google Shape;127;p18"/>
          <p:cNvSpPr txBox="1"/>
          <p:nvPr/>
        </p:nvSpPr>
        <p:spPr>
          <a:xfrm>
            <a:off x="6020625" y="2151075"/>
            <a:ext cx="3120900" cy="360000"/>
          </a:xfrm>
          <a:prstGeom prst="rect">
            <a:avLst/>
          </a:prstGeom>
          <a:noFill/>
          <a:ln>
            <a:noFill/>
          </a:ln>
        </p:spPr>
        <p:txBody>
          <a:bodyPr spcFirstLastPara="1" wrap="square" lIns="91425" tIns="18000" rIns="91425" bIns="54000" anchor="t" anchorCtr="0">
            <a:noAutofit/>
          </a:bodyPr>
          <a:lstStyle/>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tiesības tikt atzītam par autoru</a:t>
            </a:r>
            <a:endParaRPr sz="1400" b="0" i="0" u="none" strike="noStrike" cap="none">
              <a:solidFill>
                <a:srgbClr val="20212A"/>
              </a:solidFill>
              <a:latin typeface="Arial"/>
              <a:ea typeface="Arial"/>
              <a:cs typeface="Arial"/>
              <a:sym typeface="Arial"/>
            </a:endParaRPr>
          </a:p>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tiesības pieprasīt, lai darba izmantošana tiek pārtraukta</a:t>
            </a:r>
            <a:endParaRPr sz="1400" b="0" i="0" u="none" strike="noStrike" cap="none">
              <a:solidFill>
                <a:srgbClr val="20212A"/>
              </a:solidFill>
              <a:latin typeface="Arial"/>
              <a:ea typeface="Arial"/>
              <a:cs typeface="Arial"/>
              <a:sym typeface="Arial"/>
            </a:endParaRPr>
          </a:p>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izlemšana, vai darbs tiks izziņots un kad tas tik</a:t>
            </a:r>
            <a:r>
              <a:rPr lang="lv">
                <a:solidFill>
                  <a:srgbClr val="20212A"/>
                </a:solidFill>
              </a:rPr>
              <a:t>s</a:t>
            </a:r>
            <a:r>
              <a:rPr lang="lv" sz="1400" b="0" i="0" u="none" strike="noStrike" cap="none">
                <a:solidFill>
                  <a:srgbClr val="20212A"/>
                </a:solidFill>
                <a:latin typeface="Arial"/>
                <a:ea typeface="Arial"/>
                <a:cs typeface="Arial"/>
                <a:sym typeface="Arial"/>
              </a:rPr>
              <a:t> izziņots</a:t>
            </a:r>
            <a:endParaRPr sz="1400" b="0" i="0" u="none" strike="noStrike" cap="none">
              <a:solidFill>
                <a:srgbClr val="20212A"/>
              </a:solidFill>
              <a:latin typeface="Arial"/>
              <a:ea typeface="Arial"/>
              <a:cs typeface="Arial"/>
              <a:sym typeface="Arial"/>
            </a:endParaRPr>
          </a:p>
          <a:p>
            <a:pPr marL="457200" marR="0" lvl="0" indent="-317500" algn="l" rtl="0">
              <a:lnSpc>
                <a:spcPct val="100000"/>
              </a:lnSpc>
              <a:spcBef>
                <a:spcPts val="0"/>
              </a:spcBef>
              <a:spcAft>
                <a:spcPts val="0"/>
              </a:spcAft>
              <a:buClr>
                <a:srgbClr val="20212A"/>
              </a:buClr>
              <a:buSzPts val="1400"/>
              <a:buFont typeface="Arial"/>
              <a:buChar char="●"/>
            </a:pPr>
            <a:r>
              <a:rPr lang="lv" sz="1400" b="0" i="0" u="none" strike="noStrike" cap="none">
                <a:solidFill>
                  <a:srgbClr val="20212A"/>
                </a:solidFill>
                <a:latin typeface="Arial"/>
                <a:ea typeface="Arial"/>
                <a:cs typeface="Arial"/>
                <a:sym typeface="Arial"/>
              </a:rPr>
              <a:t>uz darba neaizskaramību</a:t>
            </a:r>
            <a:endParaRPr sz="1400" b="0" i="0" u="none" strike="noStrike" cap="none">
              <a:solidFill>
                <a:srgbClr val="20212A"/>
              </a:solidFill>
              <a:latin typeface="Arial"/>
              <a:ea typeface="Arial"/>
              <a:cs typeface="Arial"/>
              <a:sym typeface="Arial"/>
            </a:endParaRPr>
          </a:p>
        </p:txBody>
      </p:sp>
      <p:sp>
        <p:nvSpPr>
          <p:cNvPr id="128" name="Google Shape;128;p18"/>
          <p:cNvSpPr txBox="1"/>
          <p:nvPr/>
        </p:nvSpPr>
        <p:spPr>
          <a:xfrm>
            <a:off x="6215925" y="1853325"/>
            <a:ext cx="27303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lv" sz="1600" b="0" i="1" u="none" strike="noStrike" cap="none">
                <a:solidFill>
                  <a:srgbClr val="FF4A3B"/>
                </a:solidFill>
                <a:latin typeface="Arial"/>
                <a:ea typeface="Arial"/>
                <a:cs typeface="Arial"/>
                <a:sym typeface="Arial"/>
              </a:rPr>
              <a:t>Autora personiskās tiesības</a:t>
            </a:r>
            <a:endParaRPr sz="1600" b="0" i="1" u="none" strike="noStrike" cap="none">
              <a:solidFill>
                <a:srgbClr val="FF4A3B"/>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500"/>
                                        <p:tgtEl>
                                          <p:spTgt spid="125"/>
                                        </p:tgtEl>
                                      </p:cBhvr>
                                    </p:animEffect>
                                  </p:childTnLst>
                                </p:cTn>
                              </p:par>
                              <p:par>
                                <p:cTn id="12" presetID="10" presetClass="entr" presetSubtype="0" fill="hold" nodeType="withEffect">
                                  <p:stCondLst>
                                    <p:cond delay="0"/>
                                  </p:stCondLst>
                                  <p:childTnLst>
                                    <p:set>
                                      <p:cBhvr>
                                        <p:cTn id="13" dur="1" fill="hold">
                                          <p:stCondLst>
                                            <p:cond delay="0"/>
                                          </p:stCondLst>
                                        </p:cTn>
                                        <p:tgtEl>
                                          <p:spTgt spid="128"/>
                                        </p:tgtEl>
                                        <p:attrNameLst>
                                          <p:attrName>style.visibility</p:attrName>
                                        </p:attrNameLst>
                                      </p:cBhvr>
                                      <p:to>
                                        <p:strVal val="visible"/>
                                      </p:to>
                                    </p:set>
                                    <p:animEffect transition="in" filter="fade">
                                      <p:cBhvr>
                                        <p:cTn id="14" dur="500"/>
                                        <p:tgtEl>
                                          <p:spTgt spid="12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fade">
                                      <p:cBhvr>
                                        <p:cTn id="18" dur="500"/>
                                        <p:tgtEl>
                                          <p:spTgt spid="124"/>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additive="base">
                                        <p:cTn id="25" dur="500"/>
                                        <p:tgtEl>
                                          <p:spTgt spid="12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34" name="Google Shape;134;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35" name="Google Shape;135;p19"/>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6" name="Google Shape;136;p19"/>
          <p:cNvSpPr txBox="1"/>
          <p:nvPr/>
        </p:nvSpPr>
        <p:spPr>
          <a:xfrm>
            <a:off x="1002900" y="75925"/>
            <a:ext cx="7138200" cy="13752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4800" b="1" i="0" u="none" strike="noStrike" cap="none">
                <a:solidFill>
                  <a:srgbClr val="FF4A3B"/>
                </a:solidFill>
                <a:latin typeface="Arial"/>
                <a:ea typeface="Arial"/>
                <a:cs typeface="Arial"/>
                <a:sym typeface="Arial"/>
              </a:rPr>
              <a:t>Autortiesību likums</a:t>
            </a:r>
            <a:endParaRPr sz="4800" b="1" i="0" u="none" strike="noStrike" cap="none">
              <a:solidFill>
                <a:srgbClr val="000000"/>
              </a:solidFill>
              <a:latin typeface="Arial"/>
              <a:ea typeface="Arial"/>
              <a:cs typeface="Arial"/>
              <a:sym typeface="Arial"/>
            </a:endParaRPr>
          </a:p>
        </p:txBody>
      </p:sp>
      <p:sp>
        <p:nvSpPr>
          <p:cNvPr id="137" name="Google Shape;137;p19"/>
          <p:cNvSpPr txBox="1"/>
          <p:nvPr/>
        </p:nvSpPr>
        <p:spPr>
          <a:xfrm>
            <a:off x="1255500" y="792475"/>
            <a:ext cx="66330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lv" sz="1600" b="1" i="0" u="none" strike="noStrike" cap="none">
                <a:solidFill>
                  <a:srgbClr val="FFFFFF"/>
                </a:solidFill>
                <a:latin typeface="Arial"/>
                <a:ea typeface="Arial"/>
                <a:cs typeface="Arial"/>
                <a:sym typeface="Arial"/>
              </a:rPr>
              <a:t>Autortiesību likuma galvenie attīstības posmi Latvijā</a:t>
            </a:r>
            <a:endParaRPr sz="1600" b="1" i="0" u="none" strike="noStrike" cap="none">
              <a:solidFill>
                <a:srgbClr val="FFFFFF"/>
              </a:solidFill>
              <a:latin typeface="Arial"/>
              <a:ea typeface="Arial"/>
              <a:cs typeface="Arial"/>
              <a:sym typeface="Arial"/>
            </a:endParaRPr>
          </a:p>
        </p:txBody>
      </p:sp>
      <p:sp>
        <p:nvSpPr>
          <p:cNvPr id="138" name="Google Shape;138;p19"/>
          <p:cNvSpPr txBox="1"/>
          <p:nvPr/>
        </p:nvSpPr>
        <p:spPr>
          <a:xfrm>
            <a:off x="220650" y="4741100"/>
            <a:ext cx="8702700" cy="359700"/>
          </a:xfrm>
          <a:prstGeom prst="rect">
            <a:avLst/>
          </a:prstGeom>
          <a:noFill/>
          <a:ln>
            <a:noFill/>
          </a:ln>
        </p:spPr>
        <p:txBody>
          <a:bodyPr spcFirstLastPara="1" wrap="square" lIns="91425" tIns="91425" rIns="91425" bIns="91425" anchor="t" anchorCtr="0">
            <a:noAutofit/>
          </a:bodyPr>
          <a:lstStyle/>
          <a:p>
            <a:pPr marL="0" marR="0" lvl="0" indent="0" algn="ctr" rtl="0">
              <a:lnSpc>
                <a:spcPct val="110000"/>
              </a:lnSpc>
              <a:spcBef>
                <a:spcPts val="0"/>
              </a:spcBef>
              <a:spcAft>
                <a:spcPts val="0"/>
              </a:spcAft>
              <a:buClr>
                <a:srgbClr val="000000"/>
              </a:buClr>
              <a:buSzPts val="800"/>
              <a:buFont typeface="Arial"/>
              <a:buNone/>
            </a:pPr>
            <a:r>
              <a:rPr lang="lv" sz="800" b="0" i="1" u="none" strike="noStrike" cap="none">
                <a:solidFill>
                  <a:srgbClr val="EDE6E2"/>
                </a:solidFill>
                <a:latin typeface="Arial"/>
                <a:ea typeface="Arial"/>
                <a:cs typeface="Arial"/>
                <a:sym typeface="Arial"/>
              </a:rPr>
              <a:t>Veikša, I. Autortiesību un blakustiesību ieguves un izmantošanas problēmas un raidorganizāciju darbībā blakustiesību</a:t>
            </a:r>
            <a:endParaRPr sz="800" b="0" i="1" u="none" strike="noStrike" cap="none">
              <a:solidFill>
                <a:srgbClr val="EDE6E2"/>
              </a:solidFill>
              <a:latin typeface="Arial"/>
              <a:ea typeface="Arial"/>
              <a:cs typeface="Arial"/>
              <a:sym typeface="Arial"/>
            </a:endParaRPr>
          </a:p>
          <a:p>
            <a:pPr marL="0" marR="0" lvl="0" indent="0" algn="ctr" rtl="0">
              <a:lnSpc>
                <a:spcPct val="110000"/>
              </a:lnSpc>
              <a:spcBef>
                <a:spcPts val="0"/>
              </a:spcBef>
              <a:spcAft>
                <a:spcPts val="0"/>
              </a:spcAft>
              <a:buClr>
                <a:srgbClr val="000000"/>
              </a:buClr>
              <a:buSzPts val="800"/>
              <a:buFont typeface="Arial"/>
              <a:buNone/>
            </a:pPr>
            <a:r>
              <a:rPr lang="lv" sz="800" b="0" i="1" u="none" strike="noStrike" cap="none">
                <a:solidFill>
                  <a:srgbClr val="EDE6E2"/>
                </a:solidFill>
                <a:latin typeface="Arial"/>
                <a:ea typeface="Arial"/>
                <a:cs typeface="Arial"/>
                <a:sym typeface="Arial"/>
              </a:rPr>
              <a:t>Eiropā apraides zonā: promocijas darbs. Rīga: Latvijas Universitāte, 2010. 285 lpp.</a:t>
            </a:r>
            <a:endParaRPr sz="800" b="0" i="1" u="none" strike="noStrike" cap="none">
              <a:solidFill>
                <a:srgbClr val="EDE6E2"/>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800"/>
              <a:buFont typeface="Arial"/>
              <a:buNone/>
            </a:pPr>
            <a:endParaRPr sz="800" b="0" i="1" u="none" strike="noStrike" cap="none">
              <a:solidFill>
                <a:srgbClr val="000000"/>
              </a:solidFill>
              <a:latin typeface="Arial"/>
              <a:ea typeface="Arial"/>
              <a:cs typeface="Arial"/>
              <a:sym typeface="Arial"/>
            </a:endParaRPr>
          </a:p>
        </p:txBody>
      </p:sp>
      <p:cxnSp>
        <p:nvCxnSpPr>
          <p:cNvPr id="139" name="Google Shape;139;p19"/>
          <p:cNvCxnSpPr/>
          <p:nvPr/>
        </p:nvCxnSpPr>
        <p:spPr>
          <a:xfrm>
            <a:off x="0" y="2726950"/>
            <a:ext cx="9144000" cy="0"/>
          </a:xfrm>
          <a:prstGeom prst="straightConnector1">
            <a:avLst/>
          </a:prstGeom>
          <a:noFill/>
          <a:ln w="114300" cap="flat" cmpd="sng">
            <a:solidFill>
              <a:srgbClr val="FFFFFF"/>
            </a:solidFill>
            <a:prstDash val="solid"/>
            <a:round/>
            <a:headEnd type="none" w="sm" len="sm"/>
            <a:tailEnd type="none" w="sm" len="sm"/>
          </a:ln>
        </p:spPr>
      </p:cxnSp>
      <p:sp>
        <p:nvSpPr>
          <p:cNvPr id="140" name="Google Shape;140;p19"/>
          <p:cNvSpPr/>
          <p:nvPr/>
        </p:nvSpPr>
        <p:spPr>
          <a:xfrm>
            <a:off x="594000" y="2536900"/>
            <a:ext cx="408900" cy="417600"/>
          </a:xfrm>
          <a:prstGeom prst="ellipse">
            <a:avLst/>
          </a:prstGeom>
          <a:solidFill>
            <a:srgbClr val="FF4A3B"/>
          </a:solidFill>
          <a:ln w="9525" cap="flat" cmpd="sng">
            <a:solidFill>
              <a:srgbClr val="FF4A3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9"/>
          <p:cNvSpPr txBox="1"/>
          <p:nvPr/>
        </p:nvSpPr>
        <p:spPr>
          <a:xfrm>
            <a:off x="-475350" y="2094425"/>
            <a:ext cx="2547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lv" sz="1600" b="0" i="0" u="none" strike="noStrike" cap="none">
                <a:solidFill>
                  <a:srgbClr val="FF4A3B"/>
                </a:solidFill>
                <a:latin typeface="Arial"/>
                <a:ea typeface="Arial"/>
                <a:cs typeface="Arial"/>
                <a:sym typeface="Arial"/>
              </a:rPr>
              <a:t>20.03.1911.</a:t>
            </a:r>
            <a:endParaRPr sz="1600" b="0" i="0" u="none" strike="noStrike" cap="none">
              <a:solidFill>
                <a:srgbClr val="FF4A3B"/>
              </a:solidFill>
              <a:latin typeface="Arial"/>
              <a:ea typeface="Arial"/>
              <a:cs typeface="Arial"/>
              <a:sym typeface="Arial"/>
            </a:endParaRPr>
          </a:p>
        </p:txBody>
      </p:sp>
      <p:sp>
        <p:nvSpPr>
          <p:cNvPr id="142" name="Google Shape;142;p19"/>
          <p:cNvSpPr txBox="1"/>
          <p:nvPr/>
        </p:nvSpPr>
        <p:spPr>
          <a:xfrm>
            <a:off x="-67200" y="3036975"/>
            <a:ext cx="17313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lv" sz="1300" b="0" i="0" u="none" strike="noStrike" cap="none">
                <a:solidFill>
                  <a:srgbClr val="FFFFFF"/>
                </a:solidFill>
                <a:latin typeface="Arial"/>
                <a:ea typeface="Arial"/>
                <a:cs typeface="Arial"/>
                <a:sym typeface="Arial"/>
              </a:rPr>
              <a:t>Autortiesību aizsardzības aizsākums Latvijā</a:t>
            </a:r>
            <a:endParaRPr sz="1300" b="0" i="0" u="none" strike="noStrike" cap="none">
              <a:solidFill>
                <a:srgbClr val="FFFFFF"/>
              </a:solidFill>
              <a:latin typeface="Arial"/>
              <a:ea typeface="Arial"/>
              <a:cs typeface="Arial"/>
              <a:sym typeface="Arial"/>
            </a:endParaRPr>
          </a:p>
        </p:txBody>
      </p:sp>
      <p:sp>
        <p:nvSpPr>
          <p:cNvPr id="143" name="Google Shape;143;p19"/>
          <p:cNvSpPr/>
          <p:nvPr/>
        </p:nvSpPr>
        <p:spPr>
          <a:xfrm>
            <a:off x="2110750" y="2536888"/>
            <a:ext cx="408900" cy="417600"/>
          </a:xfrm>
          <a:prstGeom prst="ellipse">
            <a:avLst/>
          </a:prstGeom>
          <a:solidFill>
            <a:srgbClr val="FF4A3B"/>
          </a:solidFill>
          <a:ln w="9525" cap="flat" cmpd="sng">
            <a:solidFill>
              <a:srgbClr val="FF4A3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9"/>
          <p:cNvSpPr txBox="1"/>
          <p:nvPr/>
        </p:nvSpPr>
        <p:spPr>
          <a:xfrm>
            <a:off x="1041400" y="2094413"/>
            <a:ext cx="2547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lv" sz="1600" b="0" i="0" u="none" strike="noStrike" cap="none">
                <a:solidFill>
                  <a:srgbClr val="FF4A3B"/>
                </a:solidFill>
                <a:latin typeface="Arial"/>
                <a:ea typeface="Arial"/>
                <a:cs typeface="Arial"/>
                <a:sym typeface="Arial"/>
              </a:rPr>
              <a:t>07.05.1937.</a:t>
            </a:r>
            <a:endParaRPr sz="1600" b="0" i="0" u="none" strike="noStrike" cap="none">
              <a:solidFill>
                <a:srgbClr val="FF4A3B"/>
              </a:solidFill>
              <a:latin typeface="Arial"/>
              <a:ea typeface="Arial"/>
              <a:cs typeface="Arial"/>
              <a:sym typeface="Arial"/>
            </a:endParaRPr>
          </a:p>
        </p:txBody>
      </p:sp>
      <p:sp>
        <p:nvSpPr>
          <p:cNvPr id="145" name="Google Shape;145;p19"/>
          <p:cNvSpPr txBox="1"/>
          <p:nvPr/>
        </p:nvSpPr>
        <p:spPr>
          <a:xfrm>
            <a:off x="1533400" y="3036975"/>
            <a:ext cx="1563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lv" sz="1300" b="0" i="0" u="none" strike="noStrike" cap="none">
                <a:solidFill>
                  <a:srgbClr val="FFFFFF"/>
                </a:solidFill>
                <a:latin typeface="Arial"/>
                <a:ea typeface="Arial"/>
                <a:cs typeface="Arial"/>
                <a:sym typeface="Arial"/>
              </a:rPr>
              <a:t>Latvijā pieņēma savu </a:t>
            </a:r>
            <a:r>
              <a:rPr lang="lv" sz="1300" b="0" i="1" u="none" strike="noStrike" cap="none">
                <a:solidFill>
                  <a:srgbClr val="FFFFFF"/>
                </a:solidFill>
                <a:latin typeface="Arial"/>
                <a:ea typeface="Arial"/>
                <a:cs typeface="Arial"/>
                <a:sym typeface="Arial"/>
              </a:rPr>
              <a:t>Autora tiesību likumu</a:t>
            </a:r>
            <a:endParaRPr sz="1300" b="0" i="1" u="none" strike="noStrike" cap="none">
              <a:solidFill>
                <a:srgbClr val="FFFFFF"/>
              </a:solidFill>
              <a:latin typeface="Arial"/>
              <a:ea typeface="Arial"/>
              <a:cs typeface="Arial"/>
              <a:sym typeface="Arial"/>
            </a:endParaRPr>
          </a:p>
        </p:txBody>
      </p:sp>
      <p:sp>
        <p:nvSpPr>
          <p:cNvPr id="146" name="Google Shape;146;p19"/>
          <p:cNvSpPr/>
          <p:nvPr/>
        </p:nvSpPr>
        <p:spPr>
          <a:xfrm>
            <a:off x="3717350" y="2518150"/>
            <a:ext cx="408900" cy="417600"/>
          </a:xfrm>
          <a:prstGeom prst="ellipse">
            <a:avLst/>
          </a:prstGeom>
          <a:solidFill>
            <a:srgbClr val="FF4A3B"/>
          </a:solidFill>
          <a:ln w="9525" cap="flat" cmpd="sng">
            <a:solidFill>
              <a:srgbClr val="FF4A3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9"/>
          <p:cNvSpPr txBox="1"/>
          <p:nvPr/>
        </p:nvSpPr>
        <p:spPr>
          <a:xfrm>
            <a:off x="2648000" y="2094425"/>
            <a:ext cx="2547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lv" sz="1600" b="0" i="0" u="none" strike="noStrike" cap="none">
                <a:solidFill>
                  <a:srgbClr val="FF4A3B"/>
                </a:solidFill>
                <a:latin typeface="Arial"/>
                <a:ea typeface="Arial"/>
                <a:cs typeface="Arial"/>
                <a:sym typeface="Arial"/>
              </a:rPr>
              <a:t>11.05.1993.</a:t>
            </a:r>
            <a:endParaRPr sz="1600" b="0" i="0" u="none" strike="noStrike" cap="none">
              <a:solidFill>
                <a:srgbClr val="FF4A3B"/>
              </a:solidFill>
              <a:latin typeface="Arial"/>
              <a:ea typeface="Arial"/>
              <a:cs typeface="Arial"/>
              <a:sym typeface="Arial"/>
            </a:endParaRPr>
          </a:p>
        </p:txBody>
      </p:sp>
      <p:sp>
        <p:nvSpPr>
          <p:cNvPr id="148" name="Google Shape;148;p19"/>
          <p:cNvSpPr txBox="1"/>
          <p:nvPr/>
        </p:nvSpPr>
        <p:spPr>
          <a:xfrm>
            <a:off x="2967500" y="3036975"/>
            <a:ext cx="1908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lv" sz="1300" b="0" i="0" u="none" strike="noStrike" cap="none">
                <a:solidFill>
                  <a:srgbClr val="FFFFFF"/>
                </a:solidFill>
                <a:latin typeface="Arial"/>
                <a:ea typeface="Arial"/>
                <a:cs typeface="Arial"/>
                <a:sym typeface="Arial"/>
              </a:rPr>
              <a:t>Pieņemts likums par </a:t>
            </a:r>
            <a:r>
              <a:rPr lang="lv" sz="1300" b="0" i="1" u="none" strike="noStrike" cap="none">
                <a:solidFill>
                  <a:srgbClr val="FFFFFF"/>
                </a:solidFill>
                <a:latin typeface="Arial"/>
                <a:ea typeface="Arial"/>
                <a:cs typeface="Arial"/>
                <a:sym typeface="Arial"/>
              </a:rPr>
              <a:t>autortiesībām </a:t>
            </a:r>
            <a:r>
              <a:rPr lang="lv" sz="1300" b="0" i="0" u="none" strike="noStrike" cap="none">
                <a:solidFill>
                  <a:srgbClr val="FFFFFF"/>
                </a:solidFill>
                <a:latin typeface="Arial"/>
                <a:ea typeface="Arial"/>
                <a:cs typeface="Arial"/>
                <a:sym typeface="Arial"/>
              </a:rPr>
              <a:t>un </a:t>
            </a:r>
            <a:r>
              <a:rPr lang="lv" sz="1300" b="0" i="1" u="none" strike="noStrike" cap="none">
                <a:solidFill>
                  <a:srgbClr val="FFFFFF"/>
                </a:solidFill>
                <a:latin typeface="Arial"/>
                <a:ea typeface="Arial"/>
                <a:cs typeface="Arial"/>
                <a:sym typeface="Arial"/>
              </a:rPr>
              <a:t>blakustiesībām</a:t>
            </a:r>
            <a:endParaRPr sz="1300" b="0" i="1" u="none" strike="noStrike" cap="none">
              <a:solidFill>
                <a:srgbClr val="FFFFFF"/>
              </a:solidFill>
              <a:latin typeface="Arial"/>
              <a:ea typeface="Arial"/>
              <a:cs typeface="Arial"/>
              <a:sym typeface="Arial"/>
            </a:endParaRPr>
          </a:p>
        </p:txBody>
      </p:sp>
      <p:sp>
        <p:nvSpPr>
          <p:cNvPr id="149" name="Google Shape;149;p19"/>
          <p:cNvSpPr/>
          <p:nvPr/>
        </p:nvSpPr>
        <p:spPr>
          <a:xfrm>
            <a:off x="5471325" y="2536900"/>
            <a:ext cx="408900" cy="417600"/>
          </a:xfrm>
          <a:prstGeom prst="ellipse">
            <a:avLst/>
          </a:prstGeom>
          <a:solidFill>
            <a:srgbClr val="FF4A3B"/>
          </a:solidFill>
          <a:ln w="9525" cap="flat" cmpd="sng">
            <a:solidFill>
              <a:srgbClr val="FF4A3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9"/>
          <p:cNvSpPr txBox="1"/>
          <p:nvPr/>
        </p:nvSpPr>
        <p:spPr>
          <a:xfrm>
            <a:off x="4401975" y="2094425"/>
            <a:ext cx="2547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lv" sz="1600" b="0" i="0" u="none" strike="noStrike" cap="none">
                <a:solidFill>
                  <a:srgbClr val="FF4A3B"/>
                </a:solidFill>
                <a:latin typeface="Arial"/>
                <a:ea typeface="Arial"/>
                <a:cs typeface="Arial"/>
                <a:sym typeface="Arial"/>
              </a:rPr>
              <a:t>20.08.1997.</a:t>
            </a:r>
            <a:endParaRPr sz="1600" b="0" i="0" u="none" strike="noStrike" cap="none">
              <a:solidFill>
                <a:srgbClr val="FF4A3B"/>
              </a:solidFill>
              <a:latin typeface="Arial"/>
              <a:ea typeface="Arial"/>
              <a:cs typeface="Arial"/>
              <a:sym typeface="Arial"/>
            </a:endParaRPr>
          </a:p>
        </p:txBody>
      </p:sp>
      <p:sp>
        <p:nvSpPr>
          <p:cNvPr id="151" name="Google Shape;151;p19"/>
          <p:cNvSpPr txBox="1"/>
          <p:nvPr/>
        </p:nvSpPr>
        <p:spPr>
          <a:xfrm>
            <a:off x="4721475" y="3036975"/>
            <a:ext cx="1908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lv" sz="1300" b="0" i="0" u="none" strike="noStrike" cap="none">
                <a:solidFill>
                  <a:srgbClr val="FFFFFF"/>
                </a:solidFill>
                <a:latin typeface="Arial"/>
                <a:ea typeface="Arial"/>
                <a:cs typeface="Arial"/>
                <a:sym typeface="Arial"/>
              </a:rPr>
              <a:t>Latvija kļuva par </a:t>
            </a:r>
            <a:r>
              <a:rPr lang="lv" sz="1300" b="0" i="1" u="none" strike="noStrike" cap="none">
                <a:solidFill>
                  <a:srgbClr val="FFFFFF"/>
                </a:solidFill>
                <a:latin typeface="Arial"/>
                <a:ea typeface="Arial"/>
                <a:cs typeface="Arial"/>
                <a:sym typeface="Arial"/>
              </a:rPr>
              <a:t>Ženēvas Konvencijas</a:t>
            </a:r>
            <a:r>
              <a:rPr lang="lv" sz="1300" b="0" i="0" u="none" strike="noStrike" cap="none">
                <a:solidFill>
                  <a:srgbClr val="FFFFFF"/>
                </a:solidFill>
                <a:latin typeface="Arial"/>
                <a:ea typeface="Arial"/>
                <a:cs typeface="Arial"/>
                <a:sym typeface="Arial"/>
              </a:rPr>
              <a:t> dalībvalsti</a:t>
            </a:r>
            <a:endParaRPr sz="1300" b="0" i="0" u="none" strike="noStrike" cap="none">
              <a:solidFill>
                <a:srgbClr val="FFFFFF"/>
              </a:solidFill>
              <a:latin typeface="Arial"/>
              <a:ea typeface="Arial"/>
              <a:cs typeface="Arial"/>
              <a:sym typeface="Arial"/>
            </a:endParaRPr>
          </a:p>
        </p:txBody>
      </p:sp>
      <p:sp>
        <p:nvSpPr>
          <p:cNvPr id="152" name="Google Shape;152;p19"/>
          <p:cNvSpPr/>
          <p:nvPr/>
        </p:nvSpPr>
        <p:spPr>
          <a:xfrm>
            <a:off x="7652100" y="2536900"/>
            <a:ext cx="408900" cy="417600"/>
          </a:xfrm>
          <a:prstGeom prst="ellipse">
            <a:avLst/>
          </a:prstGeom>
          <a:solidFill>
            <a:srgbClr val="FF4A3B"/>
          </a:solidFill>
          <a:ln w="9525" cap="flat" cmpd="sng">
            <a:solidFill>
              <a:srgbClr val="FF4A3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9"/>
          <p:cNvSpPr txBox="1"/>
          <p:nvPr/>
        </p:nvSpPr>
        <p:spPr>
          <a:xfrm>
            <a:off x="6582750" y="2094425"/>
            <a:ext cx="25476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lv" sz="1600" b="0" i="0" u="none" strike="noStrike" cap="none">
                <a:solidFill>
                  <a:srgbClr val="FF4A3B"/>
                </a:solidFill>
                <a:latin typeface="Arial"/>
                <a:ea typeface="Arial"/>
                <a:cs typeface="Arial"/>
                <a:sym typeface="Arial"/>
              </a:rPr>
              <a:t>06.04.2000.</a:t>
            </a:r>
            <a:endParaRPr sz="1600" b="0" i="0" u="none" strike="noStrike" cap="none">
              <a:solidFill>
                <a:srgbClr val="FF4A3B"/>
              </a:solidFill>
              <a:latin typeface="Arial"/>
              <a:ea typeface="Arial"/>
              <a:cs typeface="Arial"/>
              <a:sym typeface="Arial"/>
            </a:endParaRPr>
          </a:p>
        </p:txBody>
      </p:sp>
      <p:sp>
        <p:nvSpPr>
          <p:cNvPr id="154" name="Google Shape;154;p19"/>
          <p:cNvSpPr txBox="1"/>
          <p:nvPr/>
        </p:nvSpPr>
        <p:spPr>
          <a:xfrm>
            <a:off x="6571350" y="3036975"/>
            <a:ext cx="25704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lv" sz="1300" b="0" i="0" u="none" strike="noStrike" cap="none">
                <a:solidFill>
                  <a:srgbClr val="FFFFFF"/>
                </a:solidFill>
                <a:latin typeface="Arial"/>
                <a:ea typeface="Arial"/>
                <a:cs typeface="Arial"/>
                <a:sym typeface="Arial"/>
              </a:rPr>
              <a:t>Tika pieņemts </a:t>
            </a:r>
            <a:r>
              <a:rPr lang="lv" sz="1300" b="0" i="1" u="none" strike="noStrike" cap="none">
                <a:solidFill>
                  <a:srgbClr val="FFFFFF"/>
                </a:solidFill>
                <a:latin typeface="Arial"/>
                <a:ea typeface="Arial"/>
                <a:cs typeface="Arial"/>
                <a:sym typeface="Arial"/>
              </a:rPr>
              <a:t>Autortiesību</a:t>
            </a:r>
            <a:r>
              <a:rPr lang="lv" sz="1300" b="0" i="0" u="none" strike="noStrike" cap="none">
                <a:solidFill>
                  <a:srgbClr val="FFFFFF"/>
                </a:solidFill>
                <a:latin typeface="Arial"/>
                <a:ea typeface="Arial"/>
                <a:cs typeface="Arial"/>
                <a:sym typeface="Arial"/>
              </a:rPr>
              <a:t> likums kas saskaņots </a:t>
            </a:r>
            <a:r>
              <a:rPr lang="lv" sz="1300">
                <a:solidFill>
                  <a:srgbClr val="FFFFFF"/>
                </a:solidFill>
              </a:rPr>
              <a:t>cietiem </a:t>
            </a:r>
            <a:r>
              <a:rPr lang="lv" sz="1300" b="0" i="0" u="none" strike="noStrike" cap="none">
                <a:solidFill>
                  <a:srgbClr val="FFFFFF"/>
                </a:solidFill>
                <a:latin typeface="Arial"/>
                <a:ea typeface="Arial"/>
                <a:cs typeface="Arial"/>
                <a:sym typeface="Arial"/>
              </a:rPr>
              <a:t>līgumiem</a:t>
            </a:r>
            <a:endParaRPr sz="13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p:tgtEl>
                                          <p:spTgt spid="136"/>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 calcmode="lin" valueType="num">
                                      <p:cBhvr additive="base">
                                        <p:cTn id="10" dur="500"/>
                                        <p:tgtEl>
                                          <p:spTgt spid="139"/>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fade">
                                      <p:cBhvr>
                                        <p:cTn id="14" dur="500"/>
                                        <p:tgtEl>
                                          <p:spTgt spid="137"/>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52"/>
                                        </p:tgtEl>
                                        <p:attrNameLst>
                                          <p:attrName>style.visibility</p:attrName>
                                        </p:attrNameLst>
                                      </p:cBhvr>
                                      <p:to>
                                        <p:strVal val="visible"/>
                                      </p:to>
                                    </p:set>
                                    <p:anim calcmode="lin" valueType="num">
                                      <p:cBhvr additive="base">
                                        <p:cTn id="18" dur="500"/>
                                        <p:tgtEl>
                                          <p:spTgt spid="152"/>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anim calcmode="lin" valueType="num">
                                      <p:cBhvr additive="base">
                                        <p:cTn id="21" dur="500"/>
                                        <p:tgtEl>
                                          <p:spTgt spid="149"/>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0"/>
                                  </p:stCondLst>
                                  <p:childTnLst>
                                    <p:set>
                                      <p:cBhvr>
                                        <p:cTn id="23" dur="1" fill="hold">
                                          <p:stCondLst>
                                            <p:cond delay="0"/>
                                          </p:stCondLst>
                                        </p:cTn>
                                        <p:tgtEl>
                                          <p:spTgt spid="146"/>
                                        </p:tgtEl>
                                        <p:attrNameLst>
                                          <p:attrName>style.visibility</p:attrName>
                                        </p:attrNameLst>
                                      </p:cBhvr>
                                      <p:to>
                                        <p:strVal val="visible"/>
                                      </p:to>
                                    </p:set>
                                    <p:anim calcmode="lin" valueType="num">
                                      <p:cBhvr additive="base">
                                        <p:cTn id="24" dur="500"/>
                                        <p:tgtEl>
                                          <p:spTgt spid="146"/>
                                        </p:tgtEl>
                                        <p:attrNameLst>
                                          <p:attrName>ppt_x</p:attrName>
                                        </p:attrNameLst>
                                      </p:cBhvr>
                                      <p:tavLst>
                                        <p:tav tm="0">
                                          <p:val>
                                            <p:strVal val="#ppt_x-1"/>
                                          </p:val>
                                        </p:tav>
                                        <p:tav tm="100000">
                                          <p:val>
                                            <p:strVal val="#ppt_x"/>
                                          </p:val>
                                        </p:tav>
                                      </p:tavLst>
                                    </p:anim>
                                  </p:childTnLst>
                                </p:cTn>
                              </p:par>
                              <p:par>
                                <p:cTn id="25" presetID="2" presetClass="entr" presetSubtype="8"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p:tgtEl>
                                          <p:spTgt spid="143"/>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140"/>
                                        </p:tgtEl>
                                        <p:attrNameLst>
                                          <p:attrName>style.visibility</p:attrName>
                                        </p:attrNameLst>
                                      </p:cBhvr>
                                      <p:to>
                                        <p:strVal val="visible"/>
                                      </p:to>
                                    </p:set>
                                    <p:anim calcmode="lin" valueType="num">
                                      <p:cBhvr additive="base">
                                        <p:cTn id="30" dur="500"/>
                                        <p:tgtEl>
                                          <p:spTgt spid="140"/>
                                        </p:tgtEl>
                                        <p:attrNameLst>
                                          <p:attrName>ppt_x</p:attrName>
                                        </p:attrNameLst>
                                      </p:cBhvr>
                                      <p:tavLst>
                                        <p:tav tm="0">
                                          <p:val>
                                            <p:strVal val="#ppt_x-1"/>
                                          </p:val>
                                        </p:tav>
                                        <p:tav tm="100000">
                                          <p:val>
                                            <p:strVal val="#ppt_x"/>
                                          </p:val>
                                        </p:tav>
                                      </p:tavLst>
                                    </p:anim>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par>
                                <p:cTn id="35" presetID="10"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500"/>
                                        <p:tgtEl>
                                          <p:spTgt spid="150"/>
                                        </p:tgtEl>
                                      </p:cBhvr>
                                    </p:animEffect>
                                  </p:childTnLst>
                                </p:cTn>
                              </p:par>
                              <p:par>
                                <p:cTn id="38" presetID="10" presetClass="entr" presetSubtype="0" fill="hold"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500"/>
                                        <p:tgtEl>
                                          <p:spTgt spid="147"/>
                                        </p:tgtEl>
                                      </p:cBhvr>
                                    </p:animEffect>
                                  </p:childTnLst>
                                </p:cTn>
                              </p:par>
                              <p:par>
                                <p:cTn id="41" presetID="10" presetClass="entr" presetSubtype="0" fill="hold" nodeType="withEffect">
                                  <p:stCondLst>
                                    <p:cond delay="0"/>
                                  </p:stCondLst>
                                  <p:childTnLst>
                                    <p:set>
                                      <p:cBhvr>
                                        <p:cTn id="42" dur="1" fill="hold">
                                          <p:stCondLst>
                                            <p:cond delay="0"/>
                                          </p:stCondLst>
                                        </p:cTn>
                                        <p:tgtEl>
                                          <p:spTgt spid="144"/>
                                        </p:tgtEl>
                                        <p:attrNameLst>
                                          <p:attrName>style.visibility</p:attrName>
                                        </p:attrNameLst>
                                      </p:cBhvr>
                                      <p:to>
                                        <p:strVal val="visible"/>
                                      </p:to>
                                    </p:set>
                                    <p:animEffect transition="in" filter="fade">
                                      <p:cBhvr>
                                        <p:cTn id="43" dur="500"/>
                                        <p:tgtEl>
                                          <p:spTgt spid="144"/>
                                        </p:tgtEl>
                                      </p:cBhvr>
                                    </p:animEffect>
                                  </p:childTnLst>
                                </p:cTn>
                              </p:par>
                              <p:par>
                                <p:cTn id="44" presetID="10" presetClass="entr" presetSubtype="0" fill="hold" nodeType="with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500"/>
                                        <p:tgtEl>
                                          <p:spTgt spid="141"/>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fade">
                                      <p:cBhvr>
                                        <p:cTn id="50" dur="500"/>
                                        <p:tgtEl>
                                          <p:spTgt spid="142"/>
                                        </p:tgtEl>
                                      </p:cBhvr>
                                    </p:animEffect>
                                  </p:childTnLst>
                                </p:cTn>
                              </p:par>
                              <p:par>
                                <p:cTn id="51" presetID="10" presetClass="entr" presetSubtype="0" fill="hold" nodeType="with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fade">
                                      <p:cBhvr>
                                        <p:cTn id="53" dur="500"/>
                                        <p:tgtEl>
                                          <p:spTgt spid="145"/>
                                        </p:tgtEl>
                                      </p:cBhvr>
                                    </p:animEffect>
                                  </p:childTnLst>
                                </p:cTn>
                              </p:par>
                              <p:par>
                                <p:cTn id="54" presetID="10" presetClass="entr" presetSubtype="0" fill="hold"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fade">
                                      <p:cBhvr>
                                        <p:cTn id="56" dur="500"/>
                                        <p:tgtEl>
                                          <p:spTgt spid="148"/>
                                        </p:tgtEl>
                                      </p:cBhvr>
                                    </p:animEffect>
                                  </p:childTnLst>
                                </p:cTn>
                              </p:par>
                              <p:par>
                                <p:cTn id="57" presetID="10" presetClass="entr" presetSubtype="0" fill="hold" nodeType="withEffect">
                                  <p:stCondLst>
                                    <p:cond delay="0"/>
                                  </p:stCondLst>
                                  <p:childTnLst>
                                    <p:set>
                                      <p:cBhvr>
                                        <p:cTn id="58" dur="1" fill="hold">
                                          <p:stCondLst>
                                            <p:cond delay="0"/>
                                          </p:stCondLst>
                                        </p:cTn>
                                        <p:tgtEl>
                                          <p:spTgt spid="151"/>
                                        </p:tgtEl>
                                        <p:attrNameLst>
                                          <p:attrName>style.visibility</p:attrName>
                                        </p:attrNameLst>
                                      </p:cBhvr>
                                      <p:to>
                                        <p:strVal val="visible"/>
                                      </p:to>
                                    </p:set>
                                    <p:animEffect transition="in" filter="fade">
                                      <p:cBhvr>
                                        <p:cTn id="59" dur="500"/>
                                        <p:tgtEl>
                                          <p:spTgt spid="151"/>
                                        </p:tgtEl>
                                      </p:cBhvr>
                                    </p:animEffect>
                                  </p:childTnLst>
                                </p:cTn>
                              </p:par>
                              <p:par>
                                <p:cTn id="60" presetID="10" presetClass="entr" presetSubtype="0" fill="hold" nodeType="withEffect">
                                  <p:stCondLst>
                                    <p:cond delay="0"/>
                                  </p:stCondLst>
                                  <p:childTnLst>
                                    <p:set>
                                      <p:cBhvr>
                                        <p:cTn id="61" dur="1" fill="hold">
                                          <p:stCondLst>
                                            <p:cond delay="0"/>
                                          </p:stCondLst>
                                        </p:cTn>
                                        <p:tgtEl>
                                          <p:spTgt spid="154"/>
                                        </p:tgtEl>
                                        <p:attrNameLst>
                                          <p:attrName>style.visibility</p:attrName>
                                        </p:attrNameLst>
                                      </p:cBhvr>
                                      <p:to>
                                        <p:strVal val="visible"/>
                                      </p:to>
                                    </p:set>
                                    <p:animEffect transition="in" filter="fade">
                                      <p:cBhvr>
                                        <p:cTn id="62" dur="500"/>
                                        <p:tgtEl>
                                          <p:spTgt spid="154"/>
                                        </p:tgtEl>
                                      </p:cBhvr>
                                    </p:animEffect>
                                  </p:childTnLst>
                                </p:cTn>
                              </p:par>
                            </p:childTnLst>
                          </p:cTn>
                        </p:par>
                        <p:par>
                          <p:cTn id="63" fill="hold">
                            <p:stCondLst>
                              <p:cond delay="2500"/>
                            </p:stCondLst>
                            <p:childTnLst>
                              <p:par>
                                <p:cTn id="64" presetID="2" presetClass="entr" presetSubtype="4" fill="hold"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additive="base">
                                        <p:cTn id="66" dur="5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60" name="Google Shape;160;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61" name="Google Shape;161;p2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62" name="Google Shape;162;p20"/>
          <p:cNvSpPr txBox="1"/>
          <p:nvPr/>
        </p:nvSpPr>
        <p:spPr>
          <a:xfrm>
            <a:off x="1109675" y="1639675"/>
            <a:ext cx="7138200" cy="1375200"/>
          </a:xfrm>
          <a:prstGeom prst="rect">
            <a:avLst/>
          </a:prstGeom>
          <a:noFill/>
          <a:ln>
            <a:noFill/>
          </a:ln>
        </p:spPr>
        <p:txBody>
          <a:bodyPr spcFirstLastPara="1" wrap="square" lIns="91425" tIns="0" rIns="90000"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lv" sz="4800" b="1" i="0" u="none" strike="noStrike" cap="none">
                <a:solidFill>
                  <a:srgbClr val="FF4A3B"/>
                </a:solidFill>
                <a:latin typeface="Arial"/>
                <a:ea typeface="Arial"/>
                <a:cs typeface="Arial"/>
                <a:sym typeface="Arial"/>
              </a:rPr>
              <a:t>Video tests</a:t>
            </a:r>
            <a:endParaRPr sz="4800" b="1" i="0" u="none" strike="noStrike" cap="none">
              <a:solidFill>
                <a:srgbClr val="000000"/>
              </a:solidFill>
              <a:latin typeface="Arial"/>
              <a:ea typeface="Arial"/>
              <a:cs typeface="Arial"/>
              <a:sym typeface="Arial"/>
            </a:endParaRPr>
          </a:p>
        </p:txBody>
      </p:sp>
      <p:sp>
        <p:nvSpPr>
          <p:cNvPr id="163" name="Google Shape;163;p20"/>
          <p:cNvSpPr txBox="1"/>
          <p:nvPr/>
        </p:nvSpPr>
        <p:spPr>
          <a:xfrm>
            <a:off x="1904275" y="2334825"/>
            <a:ext cx="5345400" cy="3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lv" sz="1600" b="0" i="0" u="none" strike="noStrike" cap="none">
                <a:solidFill>
                  <a:srgbClr val="FFFFFF"/>
                </a:solidFill>
                <a:latin typeface="Arial"/>
                <a:ea typeface="Arial"/>
                <a:cs typeface="Arial"/>
                <a:sym typeface="Arial"/>
              </a:rPr>
              <a:t>Video tests sastāv no pieciem dažādiem videoklipiem. </a:t>
            </a:r>
            <a:r>
              <a:rPr lang="lv" sz="1600">
                <a:solidFill>
                  <a:srgbClr val="FFFFFF"/>
                </a:solidFill>
              </a:rPr>
              <a:t>K</a:t>
            </a:r>
            <a:r>
              <a:rPr lang="lv" sz="1600" b="0" i="0" u="none" strike="noStrike" cap="none">
                <a:solidFill>
                  <a:srgbClr val="FFFFFF"/>
                </a:solidFill>
                <a:latin typeface="Arial"/>
                <a:ea typeface="Arial"/>
                <a:cs typeface="Arial"/>
                <a:sym typeface="Arial"/>
              </a:rPr>
              <a:t>urš video skaitās kā autortiesību pārkāpums</a:t>
            </a:r>
            <a:r>
              <a:rPr lang="lv" sz="1600">
                <a:solidFill>
                  <a:srgbClr val="FFFFFF"/>
                </a:solidFill>
              </a:rPr>
              <a:t>?</a:t>
            </a:r>
            <a:endParaRPr sz="1600" b="0" i="0" u="none" strike="noStrike" cap="none">
              <a:solidFill>
                <a:srgbClr val="FFFFFF"/>
              </a:solidFill>
              <a:latin typeface="Arial"/>
              <a:ea typeface="Arial"/>
              <a:cs typeface="Arial"/>
              <a:sym typeface="Arial"/>
            </a:endParaRPr>
          </a:p>
        </p:txBody>
      </p:sp>
      <p:pic>
        <p:nvPicPr>
          <p:cNvPr id="164" name="Google Shape;164;p20"/>
          <p:cNvPicPr preferRelativeResize="0"/>
          <p:nvPr/>
        </p:nvPicPr>
        <p:blipFill rotWithShape="1">
          <a:blip r:embed="rId4">
            <a:alphaModFix/>
          </a:blip>
          <a:srcRect/>
          <a:stretch/>
        </p:blipFill>
        <p:spPr>
          <a:xfrm>
            <a:off x="4107275" y="1060463"/>
            <a:ext cx="1143000" cy="657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500"/>
                                        <p:tgtEl>
                                          <p:spTgt spid="16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fade">
                                      <p:cBhvr>
                                        <p:cTn id="15"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70" name="Google Shape;17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71" name="Google Shape;171;p21"/>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72" name="Google Shape;172;p21">
            <a:hlinkClick r:id="rId4"/>
          </p:cNvPr>
          <p:cNvPicPr preferRelativeResize="0"/>
          <p:nvPr/>
        </p:nvPicPr>
        <p:blipFill>
          <a:blip r:embed="rId5">
            <a:alphaModFix/>
          </a:blip>
          <a:stretch>
            <a:fillRect/>
          </a:stretch>
        </p:blipFill>
        <p:spPr>
          <a:xfrm>
            <a:off x="795075" y="447225"/>
            <a:ext cx="7553851" cy="42490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1000"/>
                                        <p:tgtEl>
                                          <p:spTgt spid="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734</Words>
  <Application>Microsoft Office PowerPoint</Application>
  <PresentationFormat>Slaidrāde ekrānā (16:9)</PresentationFormat>
  <Paragraphs>116</Paragraphs>
  <Slides>20</Slides>
  <Notes>20</Notes>
  <HiddenSlides>0</HiddenSlides>
  <MMClips>0</MMClips>
  <ScaleCrop>false</ScaleCrop>
  <HeadingPairs>
    <vt:vector size="6" baseType="variant">
      <vt:variant>
        <vt:lpstr>Lietotie fonti</vt:lpstr>
      </vt:variant>
      <vt:variant>
        <vt:i4>2</vt:i4>
      </vt:variant>
      <vt:variant>
        <vt:lpstr>Dizains</vt:lpstr>
      </vt:variant>
      <vt:variant>
        <vt:i4>1</vt:i4>
      </vt:variant>
      <vt:variant>
        <vt:lpstr>Slaidu virsraksti</vt:lpstr>
      </vt:variant>
      <vt:variant>
        <vt:i4>20</vt:i4>
      </vt:variant>
    </vt:vector>
  </HeadingPairs>
  <TitlesOfParts>
    <vt:vector size="23" baseType="lpstr">
      <vt:lpstr>Arial</vt:lpstr>
      <vt:lpstr>Franklin Gothic</vt:lpstr>
      <vt:lpstr>Simple Light</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skolotajs</dc:creator>
  <cp:lastModifiedBy>IlzeR</cp:lastModifiedBy>
  <cp:revision>5</cp:revision>
  <dcterms:modified xsi:type="dcterms:W3CDTF">2019-02-20T15:14:25Z</dcterms:modified>
</cp:coreProperties>
</file>