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3"/>
  </p:handoutMasterIdLst>
  <p:sldIdLst>
    <p:sldId id="256" r:id="rId2"/>
    <p:sldId id="257" r:id="rId3"/>
    <p:sldId id="258" r:id="rId4"/>
    <p:sldId id="259" r:id="rId5"/>
    <p:sldId id="260" r:id="rId6"/>
    <p:sldId id="263" r:id="rId7"/>
    <p:sldId id="261" r:id="rId8"/>
    <p:sldId id="266" r:id="rId9"/>
    <p:sldId id="267" r:id="rId10"/>
    <p:sldId id="268" r:id="rId11"/>
    <p:sldId id="279" r:id="rId12"/>
    <p:sldId id="265" r:id="rId13"/>
    <p:sldId id="264" r:id="rId14"/>
    <p:sldId id="269" r:id="rId15"/>
    <p:sldId id="270" r:id="rId16"/>
    <p:sldId id="271" r:id="rId17"/>
    <p:sldId id="272" r:id="rId18"/>
    <p:sldId id="273" r:id="rId19"/>
    <p:sldId id="274" r:id="rId20"/>
    <p:sldId id="275" r:id="rId21"/>
    <p:sldId id="27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lv-LV"/>
              <a:t>MĀCĪBU</a:t>
            </a:r>
            <a:r>
              <a:rPr lang="lv-LV" baseline="0"/>
              <a:t> TELPU SADALĪJUMS MADONAS PILSĒTAS 1. VIDUSSKOLĀ</a:t>
            </a:r>
            <a:endParaRPr lang="ru-RU"/>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Лист1!$A$1:$C$3</c:f>
              <c:strCache>
                <c:ptCount val="3"/>
                <c:pt idx="0">
                  <c:v>Mācību telpas 1. - 4. klasei</c:v>
                </c:pt>
                <c:pt idx="1">
                  <c:v>Mācību telpas 5. - 12. kl.</c:v>
                </c:pt>
                <c:pt idx="2">
                  <c:v>Informātikas kabineti</c:v>
                </c:pt>
              </c:strCache>
            </c:strRef>
          </c:cat>
          <c:val>
            <c:numRef>
              <c:f>Лист1!$D$1:$D$3</c:f>
              <c:numCache>
                <c:formatCode>General</c:formatCode>
                <c:ptCount val="3"/>
                <c:pt idx="0">
                  <c:v>19</c:v>
                </c:pt>
                <c:pt idx="1">
                  <c:v>24</c:v>
                </c:pt>
                <c:pt idx="2">
                  <c:v>3</c:v>
                </c:pt>
              </c:numCache>
            </c:numRef>
          </c:val>
        </c:ser>
        <c:dLbls>
          <c:dLblPos val="inEnd"/>
          <c:showLegendKey val="0"/>
          <c:showVal val="1"/>
          <c:showCatName val="0"/>
          <c:showSerName val="0"/>
          <c:showPercent val="0"/>
          <c:showBubbleSize val="0"/>
        </c:dLbls>
        <c:gapWidth val="65"/>
        <c:axId val="302764872"/>
        <c:axId val="302765656"/>
      </c:barChart>
      <c:catAx>
        <c:axId val="302764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lv-LV"/>
          </a:p>
        </c:txPr>
        <c:crossAx val="302765656"/>
        <c:crosses val="autoZero"/>
        <c:auto val="1"/>
        <c:lblAlgn val="ctr"/>
        <c:lblOffset val="100"/>
        <c:noMultiLvlLbl val="0"/>
      </c:catAx>
      <c:valAx>
        <c:axId val="3027656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027648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lv-LV"/>
              <a:t>MĀCĪBU TELPU SADALĪJUMS MADONAS PILSĒTAS 1. VIDUSSKOLĀ PA PRIEKŠMETIEM 5. -</a:t>
            </a:r>
            <a:r>
              <a:rPr lang="lv-LV" baseline="0"/>
              <a:t> 12. KL. </a:t>
            </a:r>
            <a:endParaRPr lang="ru-RU"/>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Лист1!$A$5:$A$12</c:f>
              <c:strCache>
                <c:ptCount val="8"/>
                <c:pt idx="0">
                  <c:v>Matemātika</c:v>
                </c:pt>
                <c:pt idx="1">
                  <c:v>Informātika</c:v>
                </c:pt>
                <c:pt idx="2">
                  <c:v>Svešvaloda</c:v>
                </c:pt>
                <c:pt idx="3">
                  <c:v>Vēsture</c:v>
                </c:pt>
                <c:pt idx="4">
                  <c:v>Mūzika</c:v>
                </c:pt>
                <c:pt idx="5">
                  <c:v>Sociālās zinības</c:v>
                </c:pt>
                <c:pt idx="6">
                  <c:v>Latviešu valoda</c:v>
                </c:pt>
                <c:pt idx="7">
                  <c:v>Ģeogrāfija</c:v>
                </c:pt>
              </c:strCache>
            </c:strRef>
          </c:cat>
          <c:val>
            <c:numRef>
              <c:f>Лист1!$B$5:$B$12</c:f>
              <c:numCache>
                <c:formatCode>General</c:formatCode>
                <c:ptCount val="8"/>
                <c:pt idx="0">
                  <c:v>4</c:v>
                </c:pt>
                <c:pt idx="1">
                  <c:v>3</c:v>
                </c:pt>
                <c:pt idx="2">
                  <c:v>9</c:v>
                </c:pt>
                <c:pt idx="3">
                  <c:v>2</c:v>
                </c:pt>
                <c:pt idx="4">
                  <c:v>1</c:v>
                </c:pt>
                <c:pt idx="5">
                  <c:v>1</c:v>
                </c:pt>
                <c:pt idx="6">
                  <c:v>6</c:v>
                </c:pt>
                <c:pt idx="7">
                  <c:v>1</c:v>
                </c:pt>
              </c:numCache>
            </c:numRef>
          </c:val>
        </c:ser>
        <c:dLbls>
          <c:showLegendKey val="0"/>
          <c:showVal val="0"/>
          <c:showCatName val="0"/>
          <c:showSerName val="0"/>
          <c:showPercent val="0"/>
          <c:showBubbleSize val="0"/>
        </c:dLbls>
        <c:gapWidth val="100"/>
        <c:overlap val="-24"/>
        <c:axId val="302780552"/>
        <c:axId val="302778200"/>
      </c:barChart>
      <c:catAx>
        <c:axId val="30278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02778200"/>
        <c:crosses val="autoZero"/>
        <c:auto val="1"/>
        <c:lblAlgn val="ctr"/>
        <c:lblOffset val="100"/>
        <c:noMultiLvlLbl val="0"/>
      </c:catAx>
      <c:valAx>
        <c:axId val="302778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0278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3B651C-E99C-4EF0-92B6-ABB2AC2BEEDC}" type="datetimeFigureOut">
              <a:rPr lang="lv-LV" smtClean="0"/>
              <a:t>13.07.2016.</a:t>
            </a:fld>
            <a:endParaRPr lang="lv-LV"/>
          </a:p>
        </p:txBody>
      </p:sp>
      <p:sp>
        <p:nvSpPr>
          <p:cNvPr id="4" name="Kājenes vietturi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24E07C-82CC-4060-B43C-3128020E7F33}" type="slidenum">
              <a:rPr lang="lv-LV" smtClean="0"/>
              <a:t>‹#›</a:t>
            </a:fld>
            <a:endParaRPr lang="lv-LV"/>
          </a:p>
        </p:txBody>
      </p:sp>
    </p:spTree>
    <p:extLst>
      <p:ext uri="{BB962C8B-B14F-4D97-AF65-F5344CB8AC3E}">
        <p14:creationId xmlns:p14="http://schemas.microsoft.com/office/powerpoint/2010/main" val="11974158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743E035D-1211-44D3-A361-C69BFA81E28A}"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22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A5C403-6C0D-485D-97E7-614E3D9E04C1}" type="datetimeFigureOut">
              <a:rPr lang="ru-RU" smtClean="0"/>
              <a:t>13.07.2016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3E035D-1211-44D3-A361-C69BFA81E28A}" type="slidenum">
              <a:rPr lang="ru-RU" smtClean="0"/>
              <a:t>‹#›</a:t>
            </a:fld>
            <a:endParaRPr lang="ru-RU"/>
          </a:p>
        </p:txBody>
      </p:sp>
    </p:spTree>
    <p:extLst>
      <p:ext uri="{BB962C8B-B14F-4D97-AF65-F5344CB8AC3E}">
        <p14:creationId xmlns:p14="http://schemas.microsoft.com/office/powerpoint/2010/main" val="21253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64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85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spTree>
    <p:extLst>
      <p:ext uri="{BB962C8B-B14F-4D97-AF65-F5344CB8AC3E}">
        <p14:creationId xmlns:p14="http://schemas.microsoft.com/office/powerpoint/2010/main" val="294027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58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25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8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7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spTree>
    <p:extLst>
      <p:ext uri="{BB962C8B-B14F-4D97-AF65-F5344CB8AC3E}">
        <p14:creationId xmlns:p14="http://schemas.microsoft.com/office/powerpoint/2010/main" val="103058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A5C403-6C0D-485D-97E7-614E3D9E04C1}" type="datetimeFigureOut">
              <a:rPr lang="ru-RU" smtClean="0"/>
              <a:t>13.07.2016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3E035D-1211-44D3-A361-C69BFA81E28A}"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78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A5C403-6C0D-485D-97E7-614E3D9E04C1}" type="datetimeFigureOut">
              <a:rPr lang="ru-RU" smtClean="0"/>
              <a:t>13.07.2016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3E035D-1211-44D3-A361-C69BFA81E28A}" type="slidenum">
              <a:rPr lang="ru-RU" smtClean="0"/>
              <a:t>‹#›</a:t>
            </a:fld>
            <a:endParaRPr lang="ru-RU"/>
          </a:p>
        </p:txBody>
      </p:sp>
    </p:spTree>
    <p:extLst>
      <p:ext uri="{BB962C8B-B14F-4D97-AF65-F5344CB8AC3E}">
        <p14:creationId xmlns:p14="http://schemas.microsoft.com/office/powerpoint/2010/main" val="175014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A5C403-6C0D-485D-97E7-614E3D9E04C1}" type="datetimeFigureOut">
              <a:rPr lang="ru-RU" smtClean="0"/>
              <a:t>13.07.2016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3E035D-1211-44D3-A361-C69BFA81E28A}"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10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4A5C403-6C0D-485D-97E7-614E3D9E04C1}" type="datetimeFigureOut">
              <a:rPr lang="ru-RU" smtClean="0"/>
              <a:t>13.07.2016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3E035D-1211-44D3-A361-C69BFA81E28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50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5C403-6C0D-485D-97E7-614E3D9E04C1}" type="datetimeFigureOut">
              <a:rPr lang="ru-RU" smtClean="0"/>
              <a:t>13.07.2016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3E035D-1211-44D3-A361-C69BFA81E28A}" type="slidenum">
              <a:rPr lang="ru-RU" smtClean="0"/>
              <a:t>‹#›</a:t>
            </a:fld>
            <a:endParaRPr lang="ru-RU"/>
          </a:p>
        </p:txBody>
      </p:sp>
    </p:spTree>
    <p:extLst>
      <p:ext uri="{BB962C8B-B14F-4D97-AF65-F5344CB8AC3E}">
        <p14:creationId xmlns:p14="http://schemas.microsoft.com/office/powerpoint/2010/main" val="140454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A5C403-6C0D-485D-97E7-614E3D9E04C1}" type="datetimeFigureOut">
              <a:rPr lang="ru-RU" smtClean="0"/>
              <a:t>13.07.2016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3E035D-1211-44D3-A361-C69BFA81E28A}"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27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A5C403-6C0D-485D-97E7-614E3D9E04C1}" type="datetimeFigureOut">
              <a:rPr lang="ru-RU" smtClean="0"/>
              <a:t>13.07.2016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3E035D-1211-44D3-A361-C69BFA81E28A}" type="slidenum">
              <a:rPr lang="ru-RU" smtClean="0"/>
              <a:t>‹#›</a:t>
            </a:fld>
            <a:endParaRPr lang="ru-RU"/>
          </a:p>
        </p:txBody>
      </p:sp>
    </p:spTree>
    <p:extLst>
      <p:ext uri="{BB962C8B-B14F-4D97-AF65-F5344CB8AC3E}">
        <p14:creationId xmlns:p14="http://schemas.microsoft.com/office/powerpoint/2010/main" val="62701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A5C403-6C0D-485D-97E7-614E3D9E04C1}" type="datetimeFigureOut">
              <a:rPr lang="ru-RU" smtClean="0"/>
              <a:t>13.07.2016</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3E035D-1211-44D3-A361-C69BFA81E28A}" type="slidenum">
              <a:rPr lang="ru-RU" smtClean="0"/>
              <a:t>‹#›</a:t>
            </a:fld>
            <a:endParaRPr lang="ru-RU"/>
          </a:p>
        </p:txBody>
      </p:sp>
    </p:spTree>
    <p:extLst>
      <p:ext uri="{BB962C8B-B14F-4D97-AF65-F5344CB8AC3E}">
        <p14:creationId xmlns:p14="http://schemas.microsoft.com/office/powerpoint/2010/main" val="14243974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5822" y="1312433"/>
            <a:ext cx="8808820" cy="2345164"/>
          </a:xfrm>
        </p:spPr>
        <p:txBody>
          <a:bodyPr/>
          <a:lstStyle/>
          <a:p>
            <a:r>
              <a:rPr lang="lv-LV" sz="4800" b="1" dirty="0" smtClean="0"/>
              <a:t>JAUTĀJUMI UN FAKTI PAR PLĀNOTO REORGANIZĀCIJU</a:t>
            </a:r>
            <a:endParaRPr lang="ru-RU" sz="4800" b="1" dirty="0"/>
          </a:p>
        </p:txBody>
      </p:sp>
      <p:sp>
        <p:nvSpPr>
          <p:cNvPr id="3" name="Подзаголовок 2"/>
          <p:cNvSpPr>
            <a:spLocks noGrp="1"/>
          </p:cNvSpPr>
          <p:nvPr>
            <p:ph type="subTitle" idx="1"/>
          </p:nvPr>
        </p:nvSpPr>
        <p:spPr>
          <a:xfrm>
            <a:off x="2551055" y="3894266"/>
            <a:ext cx="7098354" cy="1320802"/>
          </a:xfrm>
        </p:spPr>
        <p:txBody>
          <a:bodyPr>
            <a:noAutofit/>
          </a:bodyPr>
          <a:lstStyle/>
          <a:p>
            <a:r>
              <a:rPr lang="lv-LV" sz="2800" dirty="0" smtClean="0"/>
              <a:t>Biedrība </a:t>
            </a:r>
            <a:r>
              <a:rPr lang="lv-LV" sz="2800" dirty="0"/>
              <a:t/>
            </a:r>
            <a:br>
              <a:rPr lang="lv-LV" sz="2800" dirty="0"/>
            </a:br>
            <a:r>
              <a:rPr lang="lv-LV" sz="2800" dirty="0"/>
              <a:t>«Madonas pilsētas 2.vidusskolas atbalsta biedrība»</a:t>
            </a:r>
            <a:endParaRPr lang="ru-RU" sz="2800" dirty="0"/>
          </a:p>
        </p:txBody>
      </p:sp>
    </p:spTree>
    <p:extLst>
      <p:ext uri="{BB962C8B-B14F-4D97-AF65-F5344CB8AC3E}">
        <p14:creationId xmlns:p14="http://schemas.microsoft.com/office/powerpoint/2010/main" val="182994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F</a:t>
            </a:r>
            <a:r>
              <a:rPr lang="lv-LV" b="1" dirty="0" smtClean="0"/>
              <a:t>AKTI</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46979571"/>
              </p:ext>
            </p:extLst>
          </p:nvPr>
        </p:nvGraphicFramePr>
        <p:xfrm>
          <a:off x="1295400" y="2065468"/>
          <a:ext cx="9601200" cy="4120179"/>
        </p:xfrm>
        <a:graphic>
          <a:graphicData uri="http://schemas.openxmlformats.org/drawingml/2006/table">
            <a:tbl>
              <a:tblPr firstRow="1" bandRow="1">
                <a:tableStyleId>{5C22544A-7EE6-4342-B048-85BDC9FD1C3A}</a:tableStyleId>
              </a:tblPr>
              <a:tblGrid>
                <a:gridCol w="9601200"/>
              </a:tblGrid>
              <a:tr h="898041">
                <a:tc>
                  <a:txBody>
                    <a:bodyPr/>
                    <a:lstStyle/>
                    <a:p>
                      <a:pPr algn="ctr"/>
                      <a:r>
                        <a:rPr lang="lv-LV" sz="2400" dirty="0" smtClean="0"/>
                        <a:t>5.</a:t>
                      </a:r>
                      <a:r>
                        <a:rPr lang="lv-LV" sz="2400" baseline="0" dirty="0" smtClean="0"/>
                        <a:t> – 12. KLAŠU SKOLĒNIEM TAGADĒJĀ ĢIMNĀZIJAS ĒKĀ NOTIKS</a:t>
                      </a:r>
                      <a:endParaRPr lang="ru-RU" sz="2400" dirty="0"/>
                    </a:p>
                  </a:txBody>
                  <a:tcPr/>
                </a:tc>
              </a:tr>
              <a:tr h="3222138">
                <a:tc>
                  <a:txBody>
                    <a:bodyPr/>
                    <a:lstStyle/>
                    <a:p>
                      <a:pPr marL="342900" indent="-342900">
                        <a:buAutoNum type="arabicPeriod"/>
                      </a:pPr>
                      <a:r>
                        <a:rPr lang="lv-LV" baseline="0" dirty="0" smtClean="0"/>
                        <a:t>Vizuālā māksla</a:t>
                      </a:r>
                    </a:p>
                    <a:p>
                      <a:pPr marL="342900" indent="-342900">
                        <a:buAutoNum type="arabicPeriod"/>
                      </a:pPr>
                      <a:r>
                        <a:rPr lang="lv-LV" baseline="0" dirty="0" smtClean="0"/>
                        <a:t>Mājturība zēniem un meitenēm</a:t>
                      </a:r>
                    </a:p>
                    <a:p>
                      <a:pPr marL="342900" indent="-342900">
                        <a:buAutoNum type="arabicPeriod"/>
                      </a:pPr>
                      <a:r>
                        <a:rPr lang="lv-LV" baseline="0" dirty="0" smtClean="0"/>
                        <a:t>Fizika</a:t>
                      </a:r>
                    </a:p>
                    <a:p>
                      <a:pPr marL="342900" indent="-342900">
                        <a:buAutoNum type="arabicPeriod"/>
                      </a:pPr>
                      <a:r>
                        <a:rPr lang="lv-LV" baseline="0" dirty="0" smtClean="0"/>
                        <a:t>Ķīmija</a:t>
                      </a:r>
                    </a:p>
                    <a:p>
                      <a:pPr marL="342900" indent="-342900">
                        <a:buAutoNum type="arabicPeriod"/>
                      </a:pPr>
                      <a:r>
                        <a:rPr lang="lv-LV" baseline="0" dirty="0" smtClean="0"/>
                        <a:t>Biznesa pamati</a:t>
                      </a:r>
                    </a:p>
                    <a:p>
                      <a:pPr marL="342900" indent="-342900">
                        <a:buAutoNum type="arabicPeriod"/>
                      </a:pPr>
                      <a:r>
                        <a:rPr lang="lv-LV" baseline="0" dirty="0" smtClean="0"/>
                        <a:t>Kultūras vēsture</a:t>
                      </a:r>
                    </a:p>
                    <a:p>
                      <a:pPr marL="342900" indent="-342900">
                        <a:buAutoNum type="arabicPeriod"/>
                      </a:pPr>
                      <a:r>
                        <a:rPr lang="lv-LV" baseline="0" dirty="0" smtClean="0"/>
                        <a:t>Psiholoģija</a:t>
                      </a:r>
                    </a:p>
                    <a:p>
                      <a:pPr marL="342900" indent="-342900">
                        <a:buAutoNum type="arabicPeriod"/>
                      </a:pPr>
                      <a:r>
                        <a:rPr lang="lv-LV" baseline="0" dirty="0" err="1" smtClean="0"/>
                        <a:t>Kulturoloģija</a:t>
                      </a:r>
                      <a:endParaRPr lang="lv-LV" baseline="0" dirty="0" smtClean="0"/>
                    </a:p>
                    <a:p>
                      <a:pPr marL="342900" indent="-342900">
                        <a:buAutoNum type="arabicPeriod"/>
                      </a:pPr>
                      <a:r>
                        <a:rPr lang="lv-LV" baseline="0" dirty="0" smtClean="0"/>
                        <a:t>Politika un tiesības</a:t>
                      </a:r>
                    </a:p>
                    <a:p>
                      <a:pPr marL="342900" indent="-342900">
                        <a:buAutoNum type="arabicPeriod"/>
                      </a:pPr>
                      <a:r>
                        <a:rPr lang="lv-LV" baseline="0" dirty="0" smtClean="0"/>
                        <a:t>Veselības mācība</a:t>
                      </a:r>
                    </a:p>
                    <a:p>
                      <a:pPr marL="342900" indent="-342900">
                        <a:buAutoNum type="arabicPeriod"/>
                      </a:pPr>
                      <a:r>
                        <a:rPr lang="lv-LV" baseline="0" dirty="0" smtClean="0"/>
                        <a:t>Klases stundas</a:t>
                      </a:r>
                    </a:p>
                  </a:txBody>
                  <a:tcPr/>
                </a:tc>
              </a:tr>
            </a:tbl>
          </a:graphicData>
        </a:graphic>
      </p:graphicFrame>
    </p:spTree>
    <p:extLst>
      <p:ext uri="{BB962C8B-B14F-4D97-AF65-F5344CB8AC3E}">
        <p14:creationId xmlns:p14="http://schemas.microsoft.com/office/powerpoint/2010/main" val="144501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b="1" dirty="0" smtClean="0"/>
              <a:t>HIGIĒNAS PRASĪBAS NETIKS IEVĒROTAS</a:t>
            </a:r>
            <a:endParaRPr lang="ru-RU" b="1" dirty="0"/>
          </a:p>
        </p:txBody>
      </p:sp>
      <p:sp>
        <p:nvSpPr>
          <p:cNvPr id="3" name="Объект 2"/>
          <p:cNvSpPr>
            <a:spLocks noGrp="1"/>
          </p:cNvSpPr>
          <p:nvPr>
            <p:ph idx="1"/>
          </p:nvPr>
        </p:nvSpPr>
        <p:spPr>
          <a:xfrm>
            <a:off x="1295401" y="2366682"/>
            <a:ext cx="9601196" cy="3969572"/>
          </a:xfrm>
        </p:spPr>
        <p:txBody>
          <a:bodyPr>
            <a:normAutofit/>
          </a:bodyPr>
          <a:lstStyle/>
          <a:p>
            <a:pPr marL="0" indent="0">
              <a:buNone/>
            </a:pPr>
            <a:r>
              <a:rPr lang="lv-LV" dirty="0" smtClean="0"/>
              <a:t>Ja </a:t>
            </a:r>
            <a:r>
              <a:rPr lang="lv-LV" dirty="0"/>
              <a:t>iestādes darbībai paredzētajā ēkā nevar izvietot šo noteikumu 19.4., 19.5., 19.6., 19.7., 19.11., 19.12. un 19.13. apakšpunktā minētās telpu grupas, tad </a:t>
            </a:r>
            <a:r>
              <a:rPr lang="lv-LV" dirty="0" smtClean="0"/>
              <a:t>iestāde </a:t>
            </a:r>
            <a:r>
              <a:rPr lang="lv-LV" dirty="0"/>
              <a:t>nodrošina, lai </a:t>
            </a:r>
            <a:r>
              <a:rPr lang="lv-LV" dirty="0" smtClean="0"/>
              <a:t>izglītojamajiem </a:t>
            </a:r>
            <a:r>
              <a:rPr lang="lv-LV" dirty="0"/>
              <a:t>būtu pieejami attiecīgie pakalpojumi</a:t>
            </a:r>
            <a:r>
              <a:rPr lang="lv-LV" dirty="0" smtClean="0"/>
              <a:t>.</a:t>
            </a:r>
          </a:p>
          <a:p>
            <a:pPr marL="0" indent="0">
              <a:buNone/>
            </a:pPr>
            <a:r>
              <a:rPr lang="lv-LV" dirty="0" smtClean="0"/>
              <a:t>19.4. bibliotēka ar lasītavu,				19.12. ēdināšanas bloks,</a:t>
            </a:r>
          </a:p>
          <a:p>
            <a:pPr marL="0" indent="0">
              <a:buNone/>
            </a:pPr>
            <a:r>
              <a:rPr lang="lv-LV" dirty="0" smtClean="0"/>
              <a:t>19.5. rekreācijas un atpūtas </a:t>
            </a:r>
            <a:r>
              <a:rPr lang="lv-LV" dirty="0"/>
              <a:t>telpa,		19.13. universāla </a:t>
            </a:r>
            <a:r>
              <a:rPr lang="lv-LV" dirty="0" smtClean="0"/>
              <a:t>zāle ar palīgtelpām </a:t>
            </a:r>
          </a:p>
          <a:p>
            <a:pPr marL="0" indent="0">
              <a:buNone/>
            </a:pPr>
            <a:r>
              <a:rPr lang="lv-LV" dirty="0" smtClean="0"/>
              <a:t>19.6. aktu zāle ar skatuvi un palīgtelpām,	    «sporta zāle un aktu zāle».</a:t>
            </a:r>
          </a:p>
          <a:p>
            <a:pPr marL="0" indent="0">
              <a:buNone/>
            </a:pPr>
            <a:r>
              <a:rPr lang="lv-LV" dirty="0" smtClean="0"/>
              <a:t>19.7. sporta zāle,</a:t>
            </a:r>
          </a:p>
          <a:p>
            <a:pPr marL="0" indent="0">
              <a:buNone/>
            </a:pPr>
            <a:r>
              <a:rPr lang="lv-LV" dirty="0" smtClean="0"/>
              <a:t>19.11. iestādes veselības punkts,</a:t>
            </a:r>
            <a:endParaRPr lang="ru-RU" dirty="0"/>
          </a:p>
        </p:txBody>
      </p:sp>
    </p:spTree>
    <p:extLst>
      <p:ext uri="{BB962C8B-B14F-4D97-AF65-F5344CB8AC3E}">
        <p14:creationId xmlns:p14="http://schemas.microsoft.com/office/powerpoint/2010/main" val="1908893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a:xfrm>
            <a:off x="1295402" y="2285999"/>
            <a:ext cx="9601196" cy="4301068"/>
          </a:xfrm>
        </p:spPr>
        <p:txBody>
          <a:bodyPr>
            <a:normAutofit fontScale="70000" lnSpcReduction="20000"/>
          </a:bodyPr>
          <a:lstStyle/>
          <a:p>
            <a:pPr marL="0" lvl="0" indent="0" algn="just">
              <a:lnSpc>
                <a:spcPct val="150000"/>
              </a:lnSpc>
              <a:spcAft>
                <a:spcPts val="1000"/>
              </a:spcAft>
              <a:buNone/>
            </a:pPr>
            <a:r>
              <a:rPr lang="lv-LV" sz="5100" dirty="0">
                <a:solidFill>
                  <a:srgbClr val="000000"/>
                </a:solidFill>
                <a:ea typeface="Calibri" panose="020F0502020204030204" pitchFamily="34" charset="0"/>
                <a:cs typeface="Times New Roman" panose="02020603050405020304" pitchFamily="18" charset="0"/>
              </a:rPr>
              <a:t>Ņemot vērā, ka Madonas pilsētas 1. vidusskolas ēkā trūkst telpu, no ēkas uz ēku būs spiesti pārvietoties </a:t>
            </a:r>
            <a:r>
              <a:rPr lang="lv-LV" sz="5100" dirty="0" smtClean="0">
                <a:solidFill>
                  <a:srgbClr val="000000"/>
                </a:solidFill>
                <a:ea typeface="Calibri" panose="020F0502020204030204" pitchFamily="34" charset="0"/>
                <a:cs typeface="Times New Roman" panose="02020603050405020304" pitchFamily="18" charset="0"/>
              </a:rPr>
              <a:t>5.-9. klašu skolēni. Kāds pamatojums ir projekta izmaiņām, kuru rezultātā mācību procesa laikā notiks šo klašu grupu skolēnu pārvietošanās?</a:t>
            </a:r>
            <a:endParaRPr lang="ru-RU" sz="5100" dirty="0" smtClean="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211845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rmAutofit/>
          </a:bodyPr>
          <a:lstStyle/>
          <a:p>
            <a:pPr marL="0" indent="0" algn="just">
              <a:buNone/>
            </a:pPr>
            <a:r>
              <a:rPr lang="lv-LV" sz="4000" dirty="0" smtClean="0"/>
              <a:t>Kāpēc </a:t>
            </a:r>
            <a:r>
              <a:rPr lang="lv-LV" sz="4000" dirty="0"/>
              <a:t>netiek ņemti vērā klases audzināšanas pasākumi, kas skars bērnus, kuru klases telpa atradīsies Madonas Valsts ģimnāzijas ēkā (jo viņiem būs jāpārvietojas pat vairāk nekā citiem)?</a:t>
            </a:r>
            <a:endParaRPr lang="ru-RU" sz="4000" dirty="0"/>
          </a:p>
        </p:txBody>
      </p:sp>
    </p:spTree>
    <p:extLst>
      <p:ext uri="{BB962C8B-B14F-4D97-AF65-F5344CB8AC3E}">
        <p14:creationId xmlns:p14="http://schemas.microsoft.com/office/powerpoint/2010/main" val="151025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rmAutofit/>
          </a:bodyPr>
          <a:lstStyle/>
          <a:p>
            <a:pPr marL="0" indent="0" algn="just">
              <a:buNone/>
            </a:pPr>
            <a:r>
              <a:rPr lang="lv-LV" sz="3600" dirty="0" smtClean="0"/>
              <a:t>Kāpēc </a:t>
            </a:r>
            <a:r>
              <a:rPr lang="lv-LV" sz="3600" dirty="0"/>
              <a:t>Madonas novada pašvaldība </a:t>
            </a:r>
            <a:r>
              <a:rPr lang="lv-LV" sz="3600" dirty="0" smtClean="0"/>
              <a:t>ignorē </a:t>
            </a:r>
            <a:r>
              <a:rPr lang="lv-LV" sz="3600" dirty="0"/>
              <a:t>vidusskolu skolēnu vecāku bažas par skolēnu drošību, pārvietojoties starp skolu ēkām, uz sporta halli mācību procesa laikā? (Izglītības likuma 55. pants 8. punkts)</a:t>
            </a:r>
            <a:endParaRPr lang="ru-RU" sz="3600" dirty="0"/>
          </a:p>
        </p:txBody>
      </p:sp>
    </p:spTree>
    <p:extLst>
      <p:ext uri="{BB962C8B-B14F-4D97-AF65-F5344CB8AC3E}">
        <p14:creationId xmlns:p14="http://schemas.microsoft.com/office/powerpoint/2010/main" val="368408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rmAutofit/>
          </a:bodyPr>
          <a:lstStyle/>
          <a:p>
            <a:pPr marL="0" indent="0" algn="just">
              <a:buNone/>
            </a:pPr>
            <a:r>
              <a:rPr lang="lv-LV" sz="3600" dirty="0" smtClean="0"/>
              <a:t>Kāpēc</a:t>
            </a:r>
            <a:r>
              <a:rPr lang="lv-LV" sz="3600" dirty="0"/>
              <a:t>, apvienojot Madonas pilsētas 1. un 2. vidusskolu, netiek ņemts vērā, ka nepieciešamība pārvietoties no ēkas uz ēku dažādos laika apstākļos būtiski nelabvēlīgi ietekmēs skolēnu veselību? </a:t>
            </a:r>
            <a:endParaRPr lang="ru-RU" sz="3600" dirty="0"/>
          </a:p>
        </p:txBody>
      </p:sp>
    </p:spTree>
    <p:extLst>
      <p:ext uri="{BB962C8B-B14F-4D97-AF65-F5344CB8AC3E}">
        <p14:creationId xmlns:p14="http://schemas.microsoft.com/office/powerpoint/2010/main" val="147909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rmAutofit fontScale="92500"/>
          </a:bodyPr>
          <a:lstStyle/>
          <a:p>
            <a:pPr marL="0" indent="0" algn="just">
              <a:buNone/>
            </a:pPr>
            <a:r>
              <a:rPr lang="lv-LV" sz="3600" dirty="0" smtClean="0"/>
              <a:t>Kā divos garajos starpbrīžos ir iespējams organizēt ēdināšanu 1061 skolēnam, ja ēdamzāle nav paredzēta 530 skolēniem? </a:t>
            </a:r>
          </a:p>
          <a:p>
            <a:pPr marL="0" indent="0" algn="just">
              <a:buNone/>
            </a:pPr>
            <a:r>
              <a:rPr lang="lv-LV" sz="3600" dirty="0" smtClean="0"/>
              <a:t>Kāpēc tiek pārkāptas higiēnas prasības, jo ēdināšanas bloku nedrīkst apvienot ar aktu zāli? (drīkst būt universāla zāle «sporta zāle un aktu zāle» ar palīgtelpām?</a:t>
            </a:r>
            <a:endParaRPr lang="ru-RU" sz="3600" dirty="0"/>
          </a:p>
        </p:txBody>
      </p:sp>
    </p:spTree>
    <p:extLst>
      <p:ext uri="{BB962C8B-B14F-4D97-AF65-F5344CB8AC3E}">
        <p14:creationId xmlns:p14="http://schemas.microsoft.com/office/powerpoint/2010/main" val="263477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smtClean="0"/>
              <a:t>JAUTĀJUMS</a:t>
            </a:r>
            <a:endParaRPr lang="ru-RU" b="1" dirty="0"/>
          </a:p>
        </p:txBody>
      </p:sp>
      <p:sp>
        <p:nvSpPr>
          <p:cNvPr id="3" name="Объект 2"/>
          <p:cNvSpPr>
            <a:spLocks noGrp="1"/>
          </p:cNvSpPr>
          <p:nvPr>
            <p:ph idx="1"/>
          </p:nvPr>
        </p:nvSpPr>
        <p:spPr/>
        <p:txBody>
          <a:bodyPr>
            <a:normAutofit/>
          </a:bodyPr>
          <a:lstStyle/>
          <a:p>
            <a:pPr marL="0" indent="0" algn="just">
              <a:buNone/>
            </a:pPr>
            <a:r>
              <a:rPr lang="lv-LV" sz="3600" dirty="0" smtClean="0"/>
              <a:t>Kā viena ģērbtuve varēs kalpot tik lielam skolēnu skaitam? Kur varēs atstāt sporta tērpus? Maiņas apavus? </a:t>
            </a:r>
            <a:endParaRPr lang="ru-RU" sz="3600" dirty="0"/>
          </a:p>
        </p:txBody>
      </p:sp>
    </p:spTree>
    <p:extLst>
      <p:ext uri="{BB962C8B-B14F-4D97-AF65-F5344CB8AC3E}">
        <p14:creationId xmlns:p14="http://schemas.microsoft.com/office/powerpoint/2010/main" val="133384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lstStyle/>
          <a:p>
            <a:pPr marL="0" indent="0" algn="just">
              <a:buNone/>
            </a:pPr>
            <a:r>
              <a:rPr lang="lv-LV" sz="3600" dirty="0" smtClean="0"/>
              <a:t>Kā viena rotaļu istaba, kas ir domāta 28 skolēniem, būs piemērota visiem sākumskolas skolēniem, kas paliks pagarinātajā grupā? </a:t>
            </a:r>
            <a:endParaRPr lang="ru-RU" sz="3600" dirty="0"/>
          </a:p>
        </p:txBody>
      </p:sp>
    </p:spTree>
    <p:extLst>
      <p:ext uri="{BB962C8B-B14F-4D97-AF65-F5344CB8AC3E}">
        <p14:creationId xmlns:p14="http://schemas.microsoft.com/office/powerpoint/2010/main" val="2071612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Autofit/>
          </a:bodyPr>
          <a:lstStyle/>
          <a:p>
            <a:pPr marL="0" indent="0" algn="just">
              <a:buNone/>
            </a:pPr>
            <a:r>
              <a:rPr lang="lv-LV" sz="3600" dirty="0" smtClean="0"/>
              <a:t>Kāpēc </a:t>
            </a:r>
            <a:r>
              <a:rPr lang="lv-LV" sz="3600" dirty="0"/>
              <a:t>nepieciešama vidusskolu reorganizācija, ja saskaņā </a:t>
            </a:r>
            <a:r>
              <a:rPr lang="lv-LV" sz="3600" dirty="0" smtClean="0"/>
              <a:t>ar 8.1.2</a:t>
            </a:r>
            <a:r>
              <a:rPr lang="lv-LV" sz="3600" dirty="0"/>
              <a:t>. specifiskā atbalsta mērķa „Uzlabot vispārējās izglītības iestāžu mācību vidi” nosacījumiem Madonas Valsts ģimnāzijai ir iespējams saņemt atbalstu neatkarīgi no citām izglītības iestādēm?</a:t>
            </a:r>
            <a:endParaRPr lang="ru-RU" sz="3600" dirty="0"/>
          </a:p>
        </p:txBody>
      </p:sp>
    </p:spTree>
    <p:extLst>
      <p:ext uri="{BB962C8B-B14F-4D97-AF65-F5344CB8AC3E}">
        <p14:creationId xmlns:p14="http://schemas.microsoft.com/office/powerpoint/2010/main" val="403836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smtClean="0"/>
              <a:t>JAUTĀJUMS</a:t>
            </a:r>
            <a:endParaRPr lang="ru-RU" b="1" dirty="0"/>
          </a:p>
        </p:txBody>
      </p:sp>
      <p:sp>
        <p:nvSpPr>
          <p:cNvPr id="3" name="Объект 2"/>
          <p:cNvSpPr>
            <a:spLocks noGrp="1"/>
          </p:cNvSpPr>
          <p:nvPr>
            <p:ph idx="1"/>
          </p:nvPr>
        </p:nvSpPr>
        <p:spPr/>
        <p:txBody>
          <a:bodyPr/>
          <a:lstStyle/>
          <a:p>
            <a:pPr marL="0" indent="0">
              <a:buNone/>
            </a:pPr>
            <a:r>
              <a:rPr lang="lv-LV" sz="4000" dirty="0" smtClean="0"/>
              <a:t>Vai Jūs esat labi iepazinušies ar Madonas novada izglītības iestāžu tīkla attīstības plānu 2016. – 2023. gadam?</a:t>
            </a:r>
          </a:p>
          <a:p>
            <a:pPr marL="457200" indent="-457200">
              <a:buFont typeface="+mj-lt"/>
              <a:buAutoNum type="arabicPeriod"/>
            </a:pPr>
            <a:endParaRPr lang="ru-RU" dirty="0"/>
          </a:p>
        </p:txBody>
      </p:sp>
    </p:spTree>
    <p:extLst>
      <p:ext uri="{BB962C8B-B14F-4D97-AF65-F5344CB8AC3E}">
        <p14:creationId xmlns:p14="http://schemas.microsoft.com/office/powerpoint/2010/main" val="18955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Autofit/>
          </a:bodyPr>
          <a:lstStyle/>
          <a:p>
            <a:pPr marL="0" indent="0" algn="just">
              <a:buNone/>
            </a:pPr>
            <a:r>
              <a:rPr lang="lv-LV" sz="3200" dirty="0" smtClean="0"/>
              <a:t>Kāpēc </a:t>
            </a:r>
            <a:r>
              <a:rPr lang="lv-LV" sz="3200" dirty="0"/>
              <a:t>netiek izskatīts variants, kas tika minēts Madonas novada izglītības iestāžu tīkla attīstības plānā 2016.-2023. gadam (67. lpp.) par Madonas pilsētas 2. vidusskolas reorganizāciju par pamatskolu, ja divus gadus pēc kārtas netiks nokomplektēta 10. klase, atstājot vecākiem iespēju izvēlēties izglītības iestādi, kurā bērns iegūs izglītību? (Izglītības likuma 57. pants)</a:t>
            </a:r>
            <a:endParaRPr lang="ru-RU" sz="3200" dirty="0"/>
          </a:p>
        </p:txBody>
      </p:sp>
    </p:spTree>
    <p:extLst>
      <p:ext uri="{BB962C8B-B14F-4D97-AF65-F5344CB8AC3E}">
        <p14:creationId xmlns:p14="http://schemas.microsoft.com/office/powerpoint/2010/main" val="2195626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PALDIES PAR UZMANĪBU!</a:t>
            </a:r>
            <a:endParaRPr lang="ru-RU" b="1" dirty="0"/>
          </a:p>
        </p:txBody>
      </p:sp>
    </p:spTree>
    <p:extLst>
      <p:ext uri="{BB962C8B-B14F-4D97-AF65-F5344CB8AC3E}">
        <p14:creationId xmlns:p14="http://schemas.microsoft.com/office/powerpoint/2010/main" val="427654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dirty="0"/>
          </a:p>
        </p:txBody>
      </p:sp>
      <p:sp>
        <p:nvSpPr>
          <p:cNvPr id="3" name="Объект 2"/>
          <p:cNvSpPr>
            <a:spLocks noGrp="1"/>
          </p:cNvSpPr>
          <p:nvPr>
            <p:ph idx="1"/>
          </p:nvPr>
        </p:nvSpPr>
        <p:spPr/>
        <p:txBody>
          <a:bodyPr>
            <a:normAutofit/>
          </a:bodyPr>
          <a:lstStyle/>
          <a:p>
            <a:pPr marL="0" indent="0">
              <a:buNone/>
            </a:pPr>
            <a:r>
              <a:rPr lang="lv-LV" sz="4000" dirty="0" smtClean="0"/>
              <a:t>Cik klašu komplekti bija Madonas pilsētas 1. vidusskolā un Madonas pilsētas 2. vidusskolā 2015./2016. mācību gadā?</a:t>
            </a:r>
          </a:p>
        </p:txBody>
      </p:sp>
    </p:spTree>
    <p:extLst>
      <p:ext uri="{BB962C8B-B14F-4D97-AF65-F5344CB8AC3E}">
        <p14:creationId xmlns:p14="http://schemas.microsoft.com/office/powerpoint/2010/main" val="307407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smtClean="0"/>
              <a:t>FAKTI</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00653455"/>
              </p:ext>
            </p:extLst>
          </p:nvPr>
        </p:nvGraphicFramePr>
        <p:xfrm>
          <a:off x="1295400" y="2557463"/>
          <a:ext cx="9601200" cy="2133600"/>
        </p:xfrm>
        <a:graphic>
          <a:graphicData uri="http://schemas.openxmlformats.org/drawingml/2006/table">
            <a:tbl>
              <a:tblPr firstRow="1" bandRow="1">
                <a:tableStyleId>{5C22544A-7EE6-4342-B048-85BDC9FD1C3A}</a:tableStyleId>
              </a:tblPr>
              <a:tblGrid>
                <a:gridCol w="4800600"/>
                <a:gridCol w="4800600"/>
              </a:tblGrid>
              <a:tr h="370840">
                <a:tc>
                  <a:txBody>
                    <a:bodyPr/>
                    <a:lstStyle/>
                    <a:p>
                      <a:pPr algn="ctr"/>
                      <a:r>
                        <a:rPr lang="lv-LV" sz="2800" dirty="0" smtClean="0"/>
                        <a:t>INFORMĀCIJA</a:t>
                      </a:r>
                      <a:r>
                        <a:rPr lang="lv-LV" sz="2800" baseline="0" dirty="0" smtClean="0"/>
                        <a:t> ATTĪSTĪBAS PLĀNĀ </a:t>
                      </a:r>
                      <a:endParaRPr lang="ru-RU" sz="2800" dirty="0"/>
                    </a:p>
                  </a:txBody>
                  <a:tcPr/>
                </a:tc>
                <a:tc>
                  <a:txBody>
                    <a:bodyPr/>
                    <a:lstStyle/>
                    <a:p>
                      <a:pPr algn="ctr"/>
                      <a:r>
                        <a:rPr lang="lv-LV" sz="2800" dirty="0" smtClean="0"/>
                        <a:t>REĀLĀ</a:t>
                      </a:r>
                      <a:r>
                        <a:rPr lang="lv-LV" sz="2800" baseline="0" dirty="0" smtClean="0"/>
                        <a:t> SITUĀCIJA</a:t>
                      </a:r>
                      <a:endParaRPr lang="ru-RU" sz="2800" dirty="0"/>
                    </a:p>
                  </a:txBody>
                  <a:tcPr/>
                </a:tc>
              </a:tr>
              <a:tr h="370840">
                <a:tc>
                  <a:txBody>
                    <a:bodyPr/>
                    <a:lstStyle/>
                    <a:p>
                      <a:pPr algn="just"/>
                      <a:r>
                        <a:rPr lang="lv-LV" sz="2400" dirty="0" smtClean="0"/>
                        <a:t>2015./2016. m. g. Madonas pilsētas  1. un 2. vidusskolā  kopā  ir  </a:t>
                      </a:r>
                      <a:r>
                        <a:rPr lang="lv-LV" sz="2400" b="1" dirty="0" smtClean="0">
                          <a:solidFill>
                            <a:srgbClr val="FF0000"/>
                          </a:solidFill>
                        </a:rPr>
                        <a:t>47 </a:t>
                      </a:r>
                      <a:r>
                        <a:rPr lang="lv-LV" sz="2400" dirty="0" smtClean="0"/>
                        <a:t>klašu komplekti (1061</a:t>
                      </a:r>
                      <a:r>
                        <a:rPr lang="lv-LV" sz="2400" baseline="0" dirty="0" smtClean="0"/>
                        <a:t> </a:t>
                      </a:r>
                      <a:r>
                        <a:rPr lang="lv-LV" sz="2400" dirty="0" err="1" smtClean="0"/>
                        <a:t>skolēns),(skat</a:t>
                      </a:r>
                      <a:r>
                        <a:rPr lang="lv-LV" sz="2400" dirty="0" smtClean="0"/>
                        <a:t>. 61.lpp.)</a:t>
                      </a:r>
                      <a:endParaRPr lang="ru-RU" sz="2400" dirty="0"/>
                    </a:p>
                  </a:txBody>
                  <a:tcPr/>
                </a:tc>
                <a:tc>
                  <a:txBody>
                    <a:bodyPr/>
                    <a:lstStyle/>
                    <a:p>
                      <a:pPr algn="just"/>
                      <a:r>
                        <a:rPr lang="lv-LV" sz="2400" dirty="0" smtClean="0"/>
                        <a:t>2015./2016. m. g. Madonas pilsētas  1. un 2. vidusskolā  kopā  ir  </a:t>
                      </a:r>
                      <a:r>
                        <a:rPr lang="lv-LV" sz="2400" b="1" dirty="0" smtClean="0">
                          <a:solidFill>
                            <a:srgbClr val="FF0000"/>
                          </a:solidFill>
                        </a:rPr>
                        <a:t>49</a:t>
                      </a:r>
                      <a:r>
                        <a:rPr lang="lv-LV" sz="2400" dirty="0" smtClean="0"/>
                        <a:t> klašu komplekti    (1061  skolēns).</a:t>
                      </a:r>
                      <a:endParaRPr lang="ru-RU" sz="2400" dirty="0"/>
                    </a:p>
                  </a:txBody>
                  <a:tcPr/>
                </a:tc>
              </a:tr>
            </a:tbl>
          </a:graphicData>
        </a:graphic>
      </p:graphicFrame>
    </p:spTree>
    <p:extLst>
      <p:ext uri="{BB962C8B-B14F-4D97-AF65-F5344CB8AC3E}">
        <p14:creationId xmlns:p14="http://schemas.microsoft.com/office/powerpoint/2010/main" val="171574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JAUTĀJUMS</a:t>
            </a:r>
            <a:endParaRPr lang="ru-RU" b="1" dirty="0"/>
          </a:p>
        </p:txBody>
      </p:sp>
      <p:sp>
        <p:nvSpPr>
          <p:cNvPr id="3" name="Объект 2"/>
          <p:cNvSpPr>
            <a:spLocks noGrp="1"/>
          </p:cNvSpPr>
          <p:nvPr>
            <p:ph idx="1"/>
          </p:nvPr>
        </p:nvSpPr>
        <p:spPr/>
        <p:txBody>
          <a:bodyPr>
            <a:normAutofit/>
          </a:bodyPr>
          <a:lstStyle/>
          <a:p>
            <a:pPr marL="0" indent="0" algn="just">
              <a:buNone/>
            </a:pPr>
            <a:r>
              <a:rPr lang="lv-LV" sz="4000" dirty="0" smtClean="0"/>
              <a:t>Kāpēc Madonas novada izglītības iestāžu attīstības plānā tiek nepareizi  uzrādīts klašu komplektu skaits? </a:t>
            </a:r>
            <a:endParaRPr lang="ru-RU" sz="4000" dirty="0"/>
          </a:p>
        </p:txBody>
      </p:sp>
    </p:spTree>
    <p:extLst>
      <p:ext uri="{BB962C8B-B14F-4D97-AF65-F5344CB8AC3E}">
        <p14:creationId xmlns:p14="http://schemas.microsoft.com/office/powerpoint/2010/main" val="2168590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smtClean="0"/>
              <a:t>IZMAIŅAS ATTĪSTĪBAS PLĀNĀ</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84657774"/>
              </p:ext>
            </p:extLst>
          </p:nvPr>
        </p:nvGraphicFramePr>
        <p:xfrm>
          <a:off x="1295400" y="2557463"/>
          <a:ext cx="9601200" cy="3596640"/>
        </p:xfrm>
        <a:graphic>
          <a:graphicData uri="http://schemas.openxmlformats.org/drawingml/2006/table">
            <a:tbl>
              <a:tblPr firstRow="1" bandRow="1">
                <a:tableStyleId>{5C22544A-7EE6-4342-B048-85BDC9FD1C3A}</a:tableStyleId>
              </a:tblPr>
              <a:tblGrid>
                <a:gridCol w="4800600"/>
                <a:gridCol w="4800600"/>
              </a:tblGrid>
              <a:tr h="370840">
                <a:tc>
                  <a:txBody>
                    <a:bodyPr/>
                    <a:lstStyle/>
                    <a:p>
                      <a:pPr algn="ctr"/>
                      <a:r>
                        <a:rPr lang="lv-LV" sz="2800" dirty="0" smtClean="0"/>
                        <a:t>INFORMĀCIJA</a:t>
                      </a:r>
                      <a:r>
                        <a:rPr lang="lv-LV" sz="2800" baseline="0" dirty="0" smtClean="0"/>
                        <a:t> ATTĪSTĪBAS PLĀNĀ </a:t>
                      </a:r>
                      <a:endParaRPr lang="ru-RU" sz="2800" dirty="0"/>
                    </a:p>
                  </a:txBody>
                  <a:tcPr/>
                </a:tc>
                <a:tc>
                  <a:txBody>
                    <a:bodyPr/>
                    <a:lstStyle/>
                    <a:p>
                      <a:pPr algn="ctr"/>
                      <a:r>
                        <a:rPr lang="lv-LV" sz="2800" dirty="0" smtClean="0"/>
                        <a:t>REĀLĀ</a:t>
                      </a:r>
                      <a:r>
                        <a:rPr lang="lv-LV" sz="2800" baseline="0" dirty="0" smtClean="0"/>
                        <a:t>  SITUĀCIJA</a:t>
                      </a:r>
                      <a:endParaRPr lang="ru-RU" sz="2800" dirty="0"/>
                    </a:p>
                  </a:txBody>
                  <a:tcPr/>
                </a:tc>
              </a:tr>
              <a:tr h="370840">
                <a:tc>
                  <a:txBody>
                    <a:bodyPr/>
                    <a:lstStyle/>
                    <a:p>
                      <a:pPr algn="just"/>
                      <a:r>
                        <a:rPr lang="lv-LV" sz="2400" b="1" dirty="0" smtClean="0">
                          <a:solidFill>
                            <a:srgbClr val="FF0000"/>
                          </a:solidFill>
                        </a:rPr>
                        <a:t>Madonas pilsētas 1. vidusskolas ēka</a:t>
                      </a:r>
                      <a:r>
                        <a:rPr lang="lv-LV" sz="2400" dirty="0" smtClean="0"/>
                        <a:t>  ir  pietiekami  pilnvērtīga  </a:t>
                      </a:r>
                      <a:r>
                        <a:rPr lang="lv-LV" sz="2400" b="1" dirty="0" smtClean="0">
                          <a:solidFill>
                            <a:srgbClr val="FF0000"/>
                          </a:solidFill>
                        </a:rPr>
                        <a:t>1. -</a:t>
                      </a:r>
                      <a:r>
                        <a:rPr lang="lv-LV" sz="2400" b="1" baseline="0" dirty="0" smtClean="0">
                          <a:solidFill>
                            <a:srgbClr val="FF0000"/>
                          </a:solidFill>
                        </a:rPr>
                        <a:t> </a:t>
                      </a:r>
                      <a:r>
                        <a:rPr lang="lv-LV" sz="2400" b="1" dirty="0" smtClean="0">
                          <a:solidFill>
                            <a:srgbClr val="FF0000"/>
                          </a:solidFill>
                        </a:rPr>
                        <a:t>9. klašu </a:t>
                      </a:r>
                      <a:r>
                        <a:rPr lang="lv-LV" sz="2400" dirty="0" smtClean="0"/>
                        <a:t>skolēnu  mācību  darba  organizēšanai.</a:t>
                      </a:r>
                    </a:p>
                    <a:p>
                      <a:pPr algn="just"/>
                      <a:r>
                        <a:rPr lang="lv-LV" sz="2400" dirty="0" smtClean="0"/>
                        <a:t>Tagadējā </a:t>
                      </a:r>
                      <a:r>
                        <a:rPr lang="lv-LV" sz="2400" b="1" dirty="0" smtClean="0">
                          <a:solidFill>
                            <a:srgbClr val="FF0000"/>
                          </a:solidFill>
                        </a:rPr>
                        <a:t>ģimnāzijas ēka </a:t>
                      </a:r>
                      <a:r>
                        <a:rPr lang="lv-LV" sz="2400" dirty="0" smtClean="0"/>
                        <a:t>ir pietiekami pilnvērtīga </a:t>
                      </a:r>
                      <a:r>
                        <a:rPr lang="lv-LV" sz="2400" b="1" i="0" dirty="0" smtClean="0">
                          <a:solidFill>
                            <a:srgbClr val="FF0000"/>
                          </a:solidFill>
                        </a:rPr>
                        <a:t>10.</a:t>
                      </a:r>
                      <a:r>
                        <a:rPr lang="lv-LV" sz="2400" b="1" i="0" baseline="0" dirty="0" smtClean="0">
                          <a:solidFill>
                            <a:srgbClr val="FF0000"/>
                          </a:solidFill>
                        </a:rPr>
                        <a:t> </a:t>
                      </a:r>
                      <a:r>
                        <a:rPr lang="lv-LV" sz="2400" b="1" i="0" dirty="0" smtClean="0">
                          <a:solidFill>
                            <a:srgbClr val="FF0000"/>
                          </a:solidFill>
                        </a:rPr>
                        <a:t>-</a:t>
                      </a:r>
                      <a:r>
                        <a:rPr lang="lv-LV" sz="2400" b="1" i="0" baseline="0" dirty="0" smtClean="0">
                          <a:solidFill>
                            <a:srgbClr val="FF0000"/>
                          </a:solidFill>
                        </a:rPr>
                        <a:t> </a:t>
                      </a:r>
                      <a:r>
                        <a:rPr lang="lv-LV" sz="2400" b="1" i="0" dirty="0" smtClean="0">
                          <a:solidFill>
                            <a:srgbClr val="FF0000"/>
                          </a:solidFill>
                        </a:rPr>
                        <a:t>12.</a:t>
                      </a:r>
                      <a:r>
                        <a:rPr lang="lv-LV" sz="2400" b="1" i="0" baseline="0" dirty="0" smtClean="0">
                          <a:solidFill>
                            <a:srgbClr val="FF0000"/>
                          </a:solidFill>
                        </a:rPr>
                        <a:t> </a:t>
                      </a:r>
                      <a:r>
                        <a:rPr lang="lv-LV" sz="2400" b="1" i="0" dirty="0" smtClean="0">
                          <a:solidFill>
                            <a:srgbClr val="FF0000"/>
                          </a:solidFill>
                        </a:rPr>
                        <a:t>klašu</a:t>
                      </a:r>
                      <a:r>
                        <a:rPr lang="lv-LV" sz="2400" dirty="0" smtClean="0"/>
                        <a:t> skolēnu  mācību  darba  organizēšanai. (skat.</a:t>
                      </a:r>
                      <a:r>
                        <a:rPr lang="lv-LV" sz="2400" baseline="0" dirty="0" smtClean="0"/>
                        <a:t> 61. lpp.). </a:t>
                      </a:r>
                      <a:endParaRPr lang="ru-RU" sz="2400" dirty="0"/>
                    </a:p>
                  </a:txBody>
                  <a:tcPr/>
                </a:tc>
                <a:tc>
                  <a:txBody>
                    <a:bodyPr/>
                    <a:lstStyle/>
                    <a:p>
                      <a:r>
                        <a:rPr lang="lv-LV" sz="2400" b="1" dirty="0" smtClean="0">
                          <a:solidFill>
                            <a:srgbClr val="FF0000"/>
                          </a:solidFill>
                        </a:rPr>
                        <a:t>Madonas pilsētas</a:t>
                      </a:r>
                      <a:r>
                        <a:rPr lang="lv-LV" sz="2400" b="1" baseline="0" dirty="0" smtClean="0">
                          <a:solidFill>
                            <a:srgbClr val="FF0000"/>
                          </a:solidFill>
                        </a:rPr>
                        <a:t> 1. vidusskolas ēka </a:t>
                      </a:r>
                      <a:r>
                        <a:rPr lang="lv-LV" sz="2400" baseline="0" dirty="0" smtClean="0"/>
                        <a:t>ir pietiekami pilnvērtīga </a:t>
                      </a:r>
                      <a:r>
                        <a:rPr lang="lv-LV" sz="2400" b="1" baseline="0" dirty="0" smtClean="0">
                          <a:solidFill>
                            <a:srgbClr val="FF0000"/>
                          </a:solidFill>
                        </a:rPr>
                        <a:t>1. – 12. klašu </a:t>
                      </a:r>
                      <a:r>
                        <a:rPr lang="lv-LV" sz="2400" baseline="0" dirty="0" smtClean="0"/>
                        <a:t>skolēniem. </a:t>
                      </a:r>
                      <a:endParaRPr lang="ru-RU" sz="2400" dirty="0"/>
                    </a:p>
                  </a:txBody>
                  <a:tcPr/>
                </a:tc>
              </a:tr>
            </a:tbl>
          </a:graphicData>
        </a:graphic>
      </p:graphicFrame>
    </p:spTree>
    <p:extLst>
      <p:ext uri="{BB962C8B-B14F-4D97-AF65-F5344CB8AC3E}">
        <p14:creationId xmlns:p14="http://schemas.microsoft.com/office/powerpoint/2010/main" val="233815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FAKTI</a:t>
            </a:r>
            <a:endParaRPr lang="ru-RU"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153326187"/>
              </p:ext>
            </p:extLst>
          </p:nvPr>
        </p:nvGraphicFramePr>
        <p:xfrm>
          <a:off x="1295400" y="2557463"/>
          <a:ext cx="9601200" cy="1828800"/>
        </p:xfrm>
        <a:graphic>
          <a:graphicData uri="http://schemas.openxmlformats.org/drawingml/2006/table">
            <a:tbl>
              <a:tblPr firstRow="1" bandRow="1">
                <a:tableStyleId>{5C22544A-7EE6-4342-B048-85BDC9FD1C3A}</a:tableStyleId>
              </a:tblPr>
              <a:tblGrid>
                <a:gridCol w="4800600"/>
                <a:gridCol w="4800600"/>
              </a:tblGrid>
              <a:tr h="370840">
                <a:tc>
                  <a:txBody>
                    <a:bodyPr/>
                    <a:lstStyle/>
                    <a:p>
                      <a:pPr algn="ctr"/>
                      <a:r>
                        <a:rPr lang="lv-LV" sz="2800" dirty="0" smtClean="0"/>
                        <a:t>KLAŠU</a:t>
                      </a:r>
                      <a:r>
                        <a:rPr lang="lv-LV" sz="2800" baseline="0" dirty="0" smtClean="0"/>
                        <a:t> TELPU SKAITS MADONAS 1. VIDUSSKOLĀ</a:t>
                      </a:r>
                      <a:endParaRPr lang="ru-RU" sz="2800" dirty="0"/>
                    </a:p>
                  </a:txBody>
                  <a:tcPr/>
                </a:tc>
                <a:tc>
                  <a:txBody>
                    <a:bodyPr/>
                    <a:lstStyle/>
                    <a:p>
                      <a:pPr algn="ctr"/>
                      <a:r>
                        <a:rPr lang="lv-LV" sz="2800" dirty="0" smtClean="0"/>
                        <a:t>KLAŠU</a:t>
                      </a:r>
                      <a:r>
                        <a:rPr lang="lv-LV" sz="2800" baseline="0" dirty="0" smtClean="0"/>
                        <a:t> KOMPLEKTU SKAITS MADONAS 1. UN 2. VIDUSSKOLĀ</a:t>
                      </a:r>
                      <a:endParaRPr lang="ru-RU" sz="2800" dirty="0"/>
                    </a:p>
                  </a:txBody>
                  <a:tcPr/>
                </a:tc>
              </a:tr>
              <a:tr h="370840">
                <a:tc>
                  <a:txBody>
                    <a:bodyPr/>
                    <a:lstStyle/>
                    <a:p>
                      <a:r>
                        <a:rPr lang="lv-LV" sz="2400" b="1" dirty="0" smtClean="0">
                          <a:solidFill>
                            <a:srgbClr val="FF0000"/>
                          </a:solidFill>
                        </a:rPr>
                        <a:t>43 KLAŠU TELPAS</a:t>
                      </a:r>
                      <a:endParaRPr lang="ru-RU" sz="2400" b="1" dirty="0">
                        <a:solidFill>
                          <a:srgbClr val="FF0000"/>
                        </a:solidFill>
                      </a:endParaRPr>
                    </a:p>
                  </a:txBody>
                  <a:tcPr/>
                </a:tc>
                <a:tc>
                  <a:txBody>
                    <a:bodyPr/>
                    <a:lstStyle/>
                    <a:p>
                      <a:r>
                        <a:rPr lang="lv-LV" sz="2400" b="1" dirty="0" smtClean="0">
                          <a:solidFill>
                            <a:srgbClr val="FF0000"/>
                          </a:solidFill>
                        </a:rPr>
                        <a:t>49 KLAŠU KOMPLEKTI</a:t>
                      </a:r>
                      <a:endParaRPr lang="ru-RU" sz="2400" b="1" dirty="0">
                        <a:solidFill>
                          <a:srgbClr val="FF0000"/>
                        </a:solidFill>
                      </a:endParaRPr>
                    </a:p>
                  </a:txBody>
                  <a:tcPr/>
                </a:tc>
              </a:tr>
            </a:tbl>
          </a:graphicData>
        </a:graphic>
      </p:graphicFrame>
    </p:spTree>
    <p:extLst>
      <p:ext uri="{BB962C8B-B14F-4D97-AF65-F5344CB8AC3E}">
        <p14:creationId xmlns:p14="http://schemas.microsoft.com/office/powerpoint/2010/main" val="220580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b="1" dirty="0"/>
              <a:t>FAKTI</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69570187"/>
              </p:ext>
            </p:extLst>
          </p:nvPr>
        </p:nvGraphicFramePr>
        <p:xfrm>
          <a:off x="1295402" y="2285999"/>
          <a:ext cx="9601198" cy="3589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814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99248"/>
            <a:ext cx="9601196" cy="1586752"/>
          </a:xfrm>
        </p:spPr>
        <p:txBody>
          <a:bodyPr/>
          <a:lstStyle/>
          <a:p>
            <a:r>
              <a:rPr lang="lv-LV" b="1" dirty="0"/>
              <a:t>FAKTI</a:t>
            </a:r>
            <a:endParaRPr lang="ru-RU"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860199496"/>
              </p:ext>
            </p:extLst>
          </p:nvPr>
        </p:nvGraphicFramePr>
        <p:xfrm>
          <a:off x="1075765" y="1828800"/>
          <a:ext cx="9820835" cy="4046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6143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201</TotalTime>
  <Words>673</Words>
  <Application>Microsoft Office PowerPoint</Application>
  <PresentationFormat>Platekrāna</PresentationFormat>
  <Paragraphs>68</Paragraphs>
  <Slides>21</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21</vt:i4>
      </vt:variant>
    </vt:vector>
  </HeadingPairs>
  <TitlesOfParts>
    <vt:vector size="26" baseType="lpstr">
      <vt:lpstr>Arial</vt:lpstr>
      <vt:lpstr>Calibri</vt:lpstr>
      <vt:lpstr>Garamond</vt:lpstr>
      <vt:lpstr>Times New Roman</vt:lpstr>
      <vt:lpstr>Натуральные материалы</vt:lpstr>
      <vt:lpstr>JAUTĀJUMI UN FAKTI PAR PLĀNOTO REORGANIZĀCIJU</vt:lpstr>
      <vt:lpstr>JAUTĀJUMS</vt:lpstr>
      <vt:lpstr>JAUTĀJUMS</vt:lpstr>
      <vt:lpstr>FAKTI</vt:lpstr>
      <vt:lpstr>JAUTĀJUMS</vt:lpstr>
      <vt:lpstr>IZMAIŅAS ATTĪSTĪBAS PLĀNĀ</vt:lpstr>
      <vt:lpstr>FAKTI</vt:lpstr>
      <vt:lpstr>FAKTI</vt:lpstr>
      <vt:lpstr>FAKTI</vt:lpstr>
      <vt:lpstr>FAKTI</vt:lpstr>
      <vt:lpstr>HIGIĒNAS PRASĪBAS NETIKS IEVĒROTAS</vt:lpstr>
      <vt:lpstr>JAUTĀJUMS</vt:lpstr>
      <vt:lpstr>JAUTĀJUMS</vt:lpstr>
      <vt:lpstr>JAUTĀJUMS</vt:lpstr>
      <vt:lpstr>JAUTĀJUMS</vt:lpstr>
      <vt:lpstr>JAUTĀJUMS</vt:lpstr>
      <vt:lpstr>JAUTĀJUMS</vt:lpstr>
      <vt:lpstr>JAUTĀJUMS</vt:lpstr>
      <vt:lpstr>JAUTĀJUMS</vt:lpstr>
      <vt:lpstr>JAUTĀJUMS</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JAUTĀJUMI UN FAKTI PAR PLĀNOTO REORGANIZĀCIJU</dc:title>
  <dc:creator>User</dc:creator>
  <cp:lastModifiedBy>IT_2</cp:lastModifiedBy>
  <cp:revision>22</cp:revision>
  <cp:lastPrinted>2016-07-13T11:09:55Z</cp:lastPrinted>
  <dcterms:created xsi:type="dcterms:W3CDTF">2016-07-12T20:03:05Z</dcterms:created>
  <dcterms:modified xsi:type="dcterms:W3CDTF">2016-07-13T16:12:19Z</dcterms:modified>
</cp:coreProperties>
</file>